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6"/>
  </p:notesMasterIdLst>
  <p:handoutMasterIdLst>
    <p:handoutMasterId r:id="rId27"/>
  </p:handoutMasterIdLst>
  <p:sldIdLst>
    <p:sldId id="355" r:id="rId7"/>
    <p:sldId id="370" r:id="rId8"/>
    <p:sldId id="398" r:id="rId9"/>
    <p:sldId id="404" r:id="rId10"/>
    <p:sldId id="392" r:id="rId11"/>
    <p:sldId id="433" r:id="rId12"/>
    <p:sldId id="406" r:id="rId13"/>
    <p:sldId id="405" r:id="rId14"/>
    <p:sldId id="403" r:id="rId15"/>
    <p:sldId id="419" r:id="rId16"/>
    <p:sldId id="410" r:id="rId17"/>
    <p:sldId id="422" r:id="rId18"/>
    <p:sldId id="409" r:id="rId19"/>
    <p:sldId id="424" r:id="rId20"/>
    <p:sldId id="427" r:id="rId21"/>
    <p:sldId id="428" r:id="rId22"/>
    <p:sldId id="429" r:id="rId23"/>
    <p:sldId id="414" r:id="rId24"/>
    <p:sldId id="434" r:id="rId2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999999"/>
    <a:srgbClr val="F961F9"/>
    <a:srgbClr val="9966FF"/>
    <a:srgbClr val="00FF00"/>
    <a:srgbClr val="D39AA4"/>
    <a:srgbClr val="0065BD"/>
    <a:srgbClr val="0033CC"/>
    <a:srgbClr val="005293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5874" autoAdjust="0"/>
  </p:normalViewPr>
  <p:slideViewPr>
    <p:cSldViewPr snapToGrid="0">
      <p:cViewPr varScale="1">
        <p:scale>
          <a:sx n="96" d="100"/>
          <a:sy n="96" d="100"/>
        </p:scale>
        <p:origin x="106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1176" y="102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06/07/2024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06/07/2024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de-DE" dirty="0"/>
              <a:t>First </a:t>
            </a:r>
            <a:r>
              <a:rPr lang="de-DE" dirty="0" err="1"/>
              <a:t>of</a:t>
            </a:r>
            <a:r>
              <a:rPr lang="de-DE" dirty="0"/>
              <a:t> all,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for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I am Samuel, I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Mechantronics</a:t>
            </a:r>
            <a:r>
              <a:rPr lang="de-DE" dirty="0"/>
              <a:t> and Robotics at TUM.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unusual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unusual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Broad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in-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academic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robotic</a:t>
            </a:r>
            <a:r>
              <a:rPr lang="de-DE" dirty="0"/>
              <a:t> arm prototype, </a:t>
            </a:r>
            <a:r>
              <a:rPr lang="de-DE" dirty="0" err="1"/>
              <a:t>aimed</a:t>
            </a:r>
            <a:r>
              <a:rPr lang="de-DE" dirty="0"/>
              <a:t> at </a:t>
            </a:r>
            <a:r>
              <a:rPr lang="de-DE" dirty="0" err="1"/>
              <a:t>aerial</a:t>
            </a:r>
            <a:r>
              <a:rPr lang="de-DE" dirty="0"/>
              <a:t>-manipulation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for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and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 for me.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off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: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Core concept of the Kinematic Model is the Frame class</a:t>
            </a:r>
          </a:p>
          <a:p>
            <a:endParaRPr lang="en-US" dirty="0"/>
          </a:p>
          <a:p>
            <a:r>
              <a:rPr lang="en-US" dirty="0"/>
              <a:t>A Frame is used to model the kinematically linked joints of the robotic arm</a:t>
            </a:r>
          </a:p>
          <a:p>
            <a:endParaRPr lang="en-US" dirty="0"/>
          </a:p>
          <a:p>
            <a:r>
              <a:rPr lang="en-US" dirty="0"/>
              <a:t>This class contains all the necessary coordinate transform computations</a:t>
            </a:r>
          </a:p>
          <a:p>
            <a:endParaRPr lang="en-US" dirty="0"/>
          </a:p>
          <a:p>
            <a:r>
              <a:rPr lang="en-US" dirty="0"/>
              <a:t>In this concise implementation a Frame f must only Store…..</a:t>
            </a:r>
          </a:p>
          <a:p>
            <a:endParaRPr lang="en-US" dirty="0"/>
          </a:p>
          <a:p>
            <a:r>
              <a:rPr lang="en-US" dirty="0"/>
              <a:t>It can the rotate about one of its local axes by setting the stored Rotation matrix to an </a:t>
            </a:r>
            <a:r>
              <a:rPr lang="en-US" dirty="0" err="1"/>
              <a:t>elemtary</a:t>
            </a:r>
            <a:r>
              <a:rPr lang="en-US" dirty="0"/>
              <a:t> rotation matrix with the corresponding angle phi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gloal</a:t>
            </a:r>
            <a:r>
              <a:rPr lang="en-US" dirty="0"/>
              <a:t> position and rotation of the frame are computed by…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Self-Developed Kinematic Framework (inspired by ROS </a:t>
            </a:r>
            <a:r>
              <a:rPr lang="en-US" dirty="0" err="1">
                <a:sym typeface="Wingdings" panose="05000000000000000000" pitchFamily="2" charset="2"/>
              </a:rPr>
              <a:t>tf</a:t>
            </a:r>
            <a:r>
              <a:rPr lang="en-US" dirty="0">
                <a:sym typeface="Wingdings" panose="05000000000000000000" pitchFamily="2" charset="2"/>
              </a:rPr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6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09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The project started off in 2021: Vision to develop a UAV with two robotic arms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Since then, the project consisted of individual contributions by students at this chair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First Contribution: Jasper Sindermann: Blueprint of a single robotic arm.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Then in 2023, I was tasked with putting the blueprint intro practice and built the first </a:t>
            </a:r>
            <a:r>
              <a:rPr lang="en-US" dirty="0" err="1"/>
              <a:t>protoype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For my Master thesis, I completely rebuilt the prototype from the ground up, aimed at a more sophisticated result.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this presentation I will highlight key aspects of the projects journey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01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   Jasper Sindermann formulated the design goal of the project: Develop a 4-DOF …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He analyzed commercially available manipulators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derived requirements from that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Mass, Length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Kinematic Requirements describe how the arm should be able to move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Dynamic Requirements describe what forces the arm should be able to exert and withstand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main part of his work was dedicated to defining finding the optimal kinematic parameter:</a:t>
            </a:r>
            <a:br>
              <a:rPr lang="en-US" dirty="0"/>
            </a:br>
            <a:r>
              <a:rPr lang="en-US" dirty="0"/>
              <a:t>The number and configuration of the joints and the optimized link lengths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Result: First Blueprint of the Robotic Arm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Building the first prototype was very challenging task for my semester thesis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Little Experience in 3D printing, The blueprint contained numerous delicate Parts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my surprise I was eventually able to build the first functioning prototype.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However, it had significant downsides like: A very time consuming assembly process…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motion accuracy was analyzed in the </a:t>
            </a:r>
            <a:r>
              <a:rPr lang="en-US" dirty="0" err="1"/>
              <a:t>Fligh</a:t>
            </a:r>
            <a:r>
              <a:rPr lang="en-US" dirty="0"/>
              <a:t> Arena using the Motion ….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Large Deviations of where the prototype thinks its End Effector is vs. where it actually is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 Not suitable for the project of aerial-manipulation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 Redesign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64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For Master Thesis I completely redesigned the prototype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written part of the thesis documents the current state of the developed software and hardware to provide a foundation for future development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will start off with presenting the Key Aspects of the Mechanical Redesign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core philosophy to keep the project manageable was reduction of complexity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For the Mechanical design this meant: Simplified Component Geometries…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previously weak shoulder Joint was improved by using: Larger Bevel Gears…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2-DOF Shoulder Joint was the weakest point of the previous prototype as it could ‘Dislocate’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7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key design choice was the switch from aluminum milled axes to 3D printed Axes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was made possible by printing with PETG Filament instead of PLA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PETG is stronger and more durable then PLA, especially with the correct layer orientation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allowed fast prototyping and quick replacement of broken Parts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finished prototype can be seen here </a:t>
            </a:r>
            <a:r>
              <a:rPr lang="en-US" dirty="0" err="1"/>
              <a:t>infront</a:t>
            </a:r>
            <a:r>
              <a:rPr lang="en-US" dirty="0"/>
              <a:t> of me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 has a significantly less complex manufacturing and assembly process…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38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development of the new hardware was only a minor part of the work, compared to the development of the software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software of the robotic arm is used for controlling and visualizing the robotic arm from a PC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screenshot shows…. Will be demonstrated live in a minute….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8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The software is built using object oriented programming and can be represented as a UML Diagram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The Classes are grouped based on their functionality and are highlighted using different colors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blue group is the interface with the real robotic arm…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green group is the kinematic model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purple group contains the controller, path planner and trajectory generator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so on.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complete code base is available in the </a:t>
            </a:r>
            <a:r>
              <a:rPr lang="en-US" dirty="0" err="1"/>
              <a:t>github</a:t>
            </a:r>
            <a:r>
              <a:rPr lang="en-US" dirty="0"/>
              <a:t> repository and documented in the master thesis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keep it concise I want to highlight only a couple of key components of the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8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key component I want to showcase is the Kinematic Model (green)</a:t>
            </a:r>
          </a:p>
          <a:p>
            <a:endParaRPr lang="en-US" dirty="0"/>
          </a:p>
          <a:p>
            <a:r>
              <a:rPr lang="en-US" dirty="0"/>
              <a:t>At the heart of the kinematic model is the </a:t>
            </a:r>
            <a:r>
              <a:rPr lang="en-US" dirty="0" err="1"/>
              <a:t>VirtualRobot</a:t>
            </a:r>
            <a:r>
              <a:rPr lang="en-US" dirty="0"/>
              <a:t>. A kinematic representation of the real robotic arm (See image)</a:t>
            </a:r>
          </a:p>
          <a:p>
            <a:endParaRPr lang="en-US" dirty="0"/>
          </a:p>
          <a:p>
            <a:r>
              <a:rPr lang="en-US" dirty="0"/>
              <a:t>It consists of …. FRAMES = Representation of a Coordinate System (e.g. Joints)</a:t>
            </a:r>
          </a:p>
          <a:p>
            <a:endParaRPr lang="en-US" dirty="0"/>
          </a:p>
          <a:p>
            <a:r>
              <a:rPr lang="en-US" dirty="0"/>
              <a:t>The kinematic model is necessary for….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30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B.Sc. Samuel Zeitler (TUM)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B.Sc. Samuel Zeitler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B.Sc. Samuel Zeitler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B.Sc. Samuel Zeitler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B.Sc. Samuel Zeitler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3E44CE-310C-43B6-1D6F-4FB252D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B.Sc. Samuel Zeitler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B.Sc. Samuel Zeitler</a:t>
            </a:r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331031"/>
            <a:ext cx="8508999" cy="1274125"/>
          </a:xfrm>
        </p:spPr>
        <p:txBody>
          <a:bodyPr/>
          <a:lstStyle/>
          <a:p>
            <a:r>
              <a:rPr lang="en-US" dirty="0"/>
              <a:t>Samuel Zeitler</a:t>
            </a:r>
          </a:p>
          <a:p>
            <a:r>
              <a:rPr lang="en-US" dirty="0"/>
              <a:t>Master Thesis</a:t>
            </a:r>
          </a:p>
          <a:p>
            <a:r>
              <a:rPr lang="en-US" dirty="0"/>
              <a:t>Chair of Autonomous Aerial Systems (Prof. </a:t>
            </a:r>
            <a:r>
              <a:rPr lang="en-US" dirty="0" err="1"/>
              <a:t>Ryll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, 29. </a:t>
            </a:r>
            <a:r>
              <a:rPr lang="en-US" dirty="0" err="1"/>
              <a:t>Januar</a:t>
            </a:r>
            <a:r>
              <a:rPr lang="en-US" dirty="0"/>
              <a:t> 2024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8" y="712922"/>
            <a:ext cx="8508999" cy="410369"/>
          </a:xfrm>
        </p:spPr>
        <p:txBody>
          <a:bodyPr/>
          <a:lstStyle/>
          <a:p>
            <a:pPr algn="ctr"/>
            <a:r>
              <a:rPr lang="en-US" dirty="0">
                <a:cs typeface="Calibri" panose="020F0502020204030204" pitchFamily="34" charset="0"/>
              </a:rPr>
              <a:t>3D Printed </a:t>
            </a:r>
            <a:r>
              <a:rPr lang="en-US" dirty="0">
                <a:solidFill>
                  <a:srgbClr val="0066FF"/>
                </a:solidFill>
                <a:cs typeface="Calibri" panose="020F0502020204030204" pitchFamily="34" charset="0"/>
              </a:rPr>
              <a:t>Robotic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66FF"/>
                </a:solidFill>
                <a:cs typeface="Calibri" panose="020F0502020204030204" pitchFamily="34" charset="0"/>
              </a:rPr>
              <a:t>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74F6B-A582-3D48-9E98-E4B7744F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9740" y="1321411"/>
            <a:ext cx="9144000" cy="5188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Core Concept – Frame Class</a:t>
            </a:r>
            <a:endParaRPr lang="de-DE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5F7093F7-B432-BEB6-B313-2DD3738AC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151" y="1805714"/>
                <a:ext cx="5318889" cy="4410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ym typeface="Wingdings" panose="05000000000000000000" pitchFamily="2" charset="2"/>
                  </a:rPr>
                  <a:t>A Frame </a:t>
                </a:r>
                <a:r>
                  <a:rPr lang="en-US" i="1" dirty="0">
                    <a:sym typeface="Wingdings" panose="05000000000000000000" pitchFamily="2" charset="2"/>
                  </a:rPr>
                  <a:t>f</a:t>
                </a:r>
                <a:r>
                  <a:rPr lang="en-US" dirty="0">
                    <a:sym typeface="Wingdings" panose="05000000000000000000" pitchFamily="2" charset="2"/>
                  </a:rPr>
                  <a:t>  Stores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A Reference to Its parent Frame </a:t>
                </a:r>
                <a:r>
                  <a:rPr lang="en-US" i="1" dirty="0">
                    <a:sym typeface="Wingdings" panose="05000000000000000000" pitchFamily="2" charset="2"/>
                  </a:rPr>
                  <a:t>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Its relative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effectLst/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i="1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Its relative Rotation: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lnSpc>
                    <a:spcPct val="50000"/>
                  </a:lnSpc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i="1" dirty="0">
                  <a:sym typeface="Wingdings" panose="05000000000000000000" pitchFamily="2" charset="2"/>
                </a:endParaRPr>
              </a:p>
              <a:p>
                <a:endParaRPr lang="en-US" i="1" dirty="0">
                  <a:sym typeface="Wingdings" panose="05000000000000000000" pitchFamily="2" charset="2"/>
                </a:endParaRPr>
              </a:p>
              <a:p>
                <a:pPr/>
                <a:r>
                  <a:rPr lang="en-US" dirty="0">
                    <a:sym typeface="Wingdings" panose="05000000000000000000" pitchFamily="2" charset="2"/>
                  </a:rPr>
                  <a:t>To rotate about one of its local Axes:</a:t>
                </a:r>
                <a:br>
                  <a:rPr lang="en-US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Global Position and Rotation are computed </a:t>
                </a:r>
                <a:r>
                  <a:rPr lang="en-US" dirty="0"/>
                  <a:t>by iterating backwards through the Kinematic Chain (Algorithm 1 &amp; 2)</a:t>
                </a:r>
              </a:p>
              <a:p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0066FF"/>
                    </a:solidFill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Self-Developed Kinematic Framework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5F7093F7-B432-BEB6-B313-2DD3738A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1" y="1805714"/>
                <a:ext cx="5318889" cy="4410013"/>
              </a:xfrm>
              <a:prstGeom prst="rect">
                <a:avLst/>
              </a:prstGeom>
              <a:blipFill>
                <a:blip r:embed="rId3"/>
                <a:stretch>
                  <a:fillRect l="-2405" t="-11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049050F-C487-E674-CC7D-62F1618A4ABC}"/>
              </a:ext>
            </a:extLst>
          </p:cNvPr>
          <p:cNvGrpSpPr/>
          <p:nvPr/>
        </p:nvGrpSpPr>
        <p:grpSpPr>
          <a:xfrm>
            <a:off x="5842545" y="2935852"/>
            <a:ext cx="2966304" cy="1419606"/>
            <a:chOff x="5599008" y="3841908"/>
            <a:chExt cx="2966304" cy="14196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D5860E-C6DB-6939-4146-178E92FB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623" y="3841908"/>
              <a:ext cx="2500457" cy="11335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63FB7-712F-8A68-EFA9-65D7C949C3CB}"/>
                </a:ext>
              </a:extLst>
            </p:cNvPr>
            <p:cNvSpPr txBox="1"/>
            <p:nvPr/>
          </p:nvSpPr>
          <p:spPr>
            <a:xfrm>
              <a:off x="5599008" y="5068512"/>
              <a:ext cx="296630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b="1" dirty="0"/>
                <a:t>Algorithm 1: </a:t>
              </a:r>
              <a:r>
                <a:rPr lang="en-US" sz="1200" dirty="0"/>
                <a:t>Compute Global Position 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CFCD1D-FB6E-2982-C5C9-6B3E8E9E8AE8}"/>
              </a:ext>
            </a:extLst>
          </p:cNvPr>
          <p:cNvGrpSpPr/>
          <p:nvPr/>
        </p:nvGrpSpPr>
        <p:grpSpPr>
          <a:xfrm>
            <a:off x="5842545" y="4612559"/>
            <a:ext cx="2966304" cy="1574878"/>
            <a:chOff x="5286955" y="4886881"/>
            <a:chExt cx="2966304" cy="15748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1061EB-7DCF-9E10-F20F-D3F7E985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570" y="4886881"/>
              <a:ext cx="2497074" cy="12888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95960A-2FD2-EEFE-AC12-9C7777B6AD86}"/>
                </a:ext>
              </a:extLst>
            </p:cNvPr>
            <p:cNvSpPr txBox="1"/>
            <p:nvPr/>
          </p:nvSpPr>
          <p:spPr>
            <a:xfrm>
              <a:off x="5286955" y="6268757"/>
              <a:ext cx="296630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b="1" dirty="0"/>
                <a:t>Algorithm 2: </a:t>
              </a:r>
              <a:r>
                <a:rPr lang="en-US" sz="1200" dirty="0"/>
                <a:t>Compute Global Rotation </a:t>
              </a:r>
              <a:endParaRPr lang="en-US" sz="1200" dirty="0">
                <a:latin typeface="+mn-l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46358A-DBA9-52C6-9A9E-3103BF8A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160" y="433943"/>
            <a:ext cx="1855260" cy="22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Component</a:t>
            </a:r>
            <a:r>
              <a:rPr lang="de-DE" sz="3200" dirty="0"/>
              <a:t> – Controller</a:t>
            </a:r>
            <a:endParaRPr lang="de-DE" sz="3200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F7093F7-B432-BEB6-B313-2DD3738AC1B3}"/>
              </a:ext>
            </a:extLst>
          </p:cNvPr>
          <p:cNvSpPr txBox="1">
            <a:spLocks/>
          </p:cNvSpPr>
          <p:nvPr/>
        </p:nvSpPr>
        <p:spPr>
          <a:xfrm>
            <a:off x="319089" y="1805714"/>
            <a:ext cx="4516381" cy="44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Main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Task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 Effector Trajectory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Running on PC, ~ 50 Hz (“slow timescale“)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Servo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Joint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Velocity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Running on Servos, &gt; 1kHz (“fast timescale“)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66FF"/>
                </a:solidFill>
                <a:sym typeface="Wingdings" panose="05000000000000000000" pitchFamily="2" charset="2"/>
              </a:rPr>
              <a:t> Decoupled, Cascaded Control Structure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olidFill>
                <a:srgbClr val="0066FF"/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1C4C7-9494-B987-4798-C36ADC64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778" y="949040"/>
            <a:ext cx="3513770" cy="142338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D70C48F-727D-FE68-B331-1D657D3B1918}"/>
              </a:ext>
            </a:extLst>
          </p:cNvPr>
          <p:cNvGrpSpPr/>
          <p:nvPr/>
        </p:nvGrpSpPr>
        <p:grpSpPr>
          <a:xfrm>
            <a:off x="5311140" y="2659105"/>
            <a:ext cx="3605210" cy="1723158"/>
            <a:chOff x="5322053" y="2617174"/>
            <a:chExt cx="3502857" cy="160292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9E960CA-08FB-D66C-1B0D-F501505A2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87" t="30030" r="27402" b="29653"/>
            <a:stretch/>
          </p:blipFill>
          <p:spPr>
            <a:xfrm>
              <a:off x="5322053" y="2617174"/>
              <a:ext cx="3502857" cy="142338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2DEDEE-3E62-D74C-A8CC-630EEC11739F}"/>
                </a:ext>
              </a:extLst>
            </p:cNvPr>
            <p:cNvSpPr txBox="1"/>
            <p:nvPr/>
          </p:nvSpPr>
          <p:spPr>
            <a:xfrm>
              <a:off x="5945983" y="4040559"/>
              <a:ext cx="2244084" cy="179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200" dirty="0">
                  <a:latin typeface="+mn-lt"/>
                </a:rPr>
                <a:t>Task Space Control</a:t>
              </a:r>
              <a:endParaRPr lang="de-DE" sz="1200" b="1" dirty="0">
                <a:latin typeface="+mn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7093E74-4445-B7D0-BC9A-559FE15170F6}"/>
              </a:ext>
            </a:extLst>
          </p:cNvPr>
          <p:cNvGrpSpPr/>
          <p:nvPr/>
        </p:nvGrpSpPr>
        <p:grpSpPr>
          <a:xfrm>
            <a:off x="5114502" y="4611323"/>
            <a:ext cx="3907046" cy="1428373"/>
            <a:chOff x="5072124" y="4616332"/>
            <a:chExt cx="3582884" cy="1309863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B216CFA-17BF-4E1E-5648-C34B315DF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43" t="23657" r="38610" b="45811"/>
            <a:stretch/>
          </p:blipFill>
          <p:spPr>
            <a:xfrm>
              <a:off x="5072124" y="4616332"/>
              <a:ext cx="3582884" cy="129142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25B5C6-33F4-5FE7-71D5-9E31FF35A75C}"/>
                </a:ext>
              </a:extLst>
            </p:cNvPr>
            <p:cNvSpPr txBox="1"/>
            <p:nvPr/>
          </p:nvSpPr>
          <p:spPr>
            <a:xfrm>
              <a:off x="5805411" y="5733193"/>
              <a:ext cx="224408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200" dirty="0">
                  <a:latin typeface="+mn-lt"/>
                </a:rPr>
                <a:t>Joint Space Control</a:t>
              </a:r>
              <a:endParaRPr lang="de-DE" sz="12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00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Nullspace Utilization</a:t>
            </a:r>
            <a:endParaRPr lang="en-US" sz="3200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5F7093F7-B432-BEB6-B313-2DD3738AC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089" y="1805714"/>
                <a:ext cx="4908231" cy="4410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ym typeface="Wingdings" panose="05000000000000000000" pitchFamily="2" charset="2"/>
                  </a:rPr>
                  <a:t>Existence of the Nullspace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Three-dimensional Task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Four available DOF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One-dimensional Nullspace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Utilization of the Nullspace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66FF"/>
                    </a:solidFill>
                    <a:sym typeface="Wingdings" panose="05000000000000000000" pitchFamily="2" charset="2"/>
                  </a:rPr>
                  <a:t>Perform a secondary Task </a:t>
                </a:r>
                <a:r>
                  <a:rPr lang="en-US" dirty="0">
                    <a:sym typeface="Wingdings" panose="05000000000000000000" pitchFamily="2" charset="2"/>
                  </a:rPr>
                  <a:t>without impacting the primary 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Minimize the Cost Function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Penalize “bad“ Joint Configurations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Steer the Arm away from Joint Limits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0066FF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5F7093F7-B432-BEB6-B313-2DD3738A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9" y="1805714"/>
                <a:ext cx="4908231" cy="4410013"/>
              </a:xfrm>
              <a:prstGeom prst="rect">
                <a:avLst/>
              </a:prstGeom>
              <a:blipFill>
                <a:blip r:embed="rId2"/>
                <a:stretch>
                  <a:fillRect l="-2481" t="-11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8B76AAD-D558-6C6A-DC75-31040AC94AB0}"/>
              </a:ext>
            </a:extLst>
          </p:cNvPr>
          <p:cNvGrpSpPr/>
          <p:nvPr/>
        </p:nvGrpSpPr>
        <p:grpSpPr>
          <a:xfrm>
            <a:off x="5344474" y="2894354"/>
            <a:ext cx="3429950" cy="1985985"/>
            <a:chOff x="5394960" y="3941826"/>
            <a:chExt cx="3429950" cy="1985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4ACED5-92A6-C9B6-6423-7147CDD61BC5}"/>
                    </a:ext>
                  </a:extLst>
                </p:cNvPr>
                <p:cNvSpPr txBox="1"/>
                <p:nvPr/>
              </p:nvSpPr>
              <p:spPr>
                <a:xfrm>
                  <a:off x="5547834" y="4010720"/>
                  <a:ext cx="3169446" cy="18481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˙"/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1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acc>
                    </m:oMath>
                  </a14:m>
                  <a:r>
                    <a:rPr lang="de-DE" sz="1200" dirty="0">
                      <a:latin typeface="+mn-lt"/>
                    </a:rPr>
                    <a:t> 	Joint </a:t>
                  </a:r>
                  <a:r>
                    <a:rPr lang="de-DE" sz="1200" dirty="0" err="1">
                      <a:latin typeface="+mn-lt"/>
                    </a:rPr>
                    <a:t>Velocities</a:t>
                  </a:r>
                  <a:endParaRPr lang="de-DE" sz="1200" dirty="0">
                    <a:latin typeface="+mn-lt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𝐸𝐸</m:t>
                          </m:r>
                        </m:sub>
                        <m:sup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</m:oMath>
                  </a14:m>
                  <a:r>
                    <a:rPr lang="de-DE" sz="1200" dirty="0">
                      <a:latin typeface="+mn-lt"/>
                    </a:rPr>
                    <a:t> 	Inverse </a:t>
                  </a:r>
                  <a:r>
                    <a:rPr lang="de-DE" sz="1200" dirty="0" err="1">
                      <a:latin typeface="+mn-lt"/>
                    </a:rPr>
                    <a:t>Jacobian</a:t>
                  </a:r>
                  <a:r>
                    <a:rPr lang="de-DE" sz="1200" dirty="0">
                      <a:latin typeface="+mn-lt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sz="12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eff</m:t>
                          </m:r>
                          <m:r>
                            <m:rPr>
                              <m:nor/>
                            </m:rPr>
                            <a:rPr lang="en-US" sz="1200" i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de-DE" sz="1200" dirty="0">
                      <a:latin typeface="+mn-lt"/>
                    </a:rPr>
                    <a:t> 	</a:t>
                  </a:r>
                  <a:r>
                    <a:rPr lang="de-DE" sz="1200" dirty="0" err="1">
                      <a:latin typeface="+mn-lt"/>
                    </a:rPr>
                    <a:t>Desired</a:t>
                  </a:r>
                  <a:r>
                    <a:rPr lang="de-DE" sz="1200" dirty="0">
                      <a:latin typeface="+mn-lt"/>
                    </a:rPr>
                    <a:t> End </a:t>
                  </a:r>
                  <a:r>
                    <a:rPr lang="de-DE" sz="1200" dirty="0" err="1">
                      <a:latin typeface="+mn-lt"/>
                    </a:rPr>
                    <a:t>Effector</a:t>
                  </a:r>
                  <a:r>
                    <a:rPr lang="de-DE" sz="1200" dirty="0">
                      <a:latin typeface="+mn-lt"/>
                    </a:rPr>
                    <a:t> Velocity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a14:m>
                  <a:r>
                    <a:rPr lang="de-DE" sz="1200" dirty="0">
                      <a:latin typeface="+mn-lt"/>
                    </a:rPr>
                    <a:t> 	Nullspace </a:t>
                  </a:r>
                  <a:r>
                    <a:rPr lang="de-DE" sz="1200" dirty="0" err="1">
                      <a:latin typeface="+mn-lt"/>
                    </a:rPr>
                    <a:t>Gain</a:t>
                  </a:r>
                  <a:endParaRPr lang="de-DE" sz="1200" dirty="0">
                    <a:latin typeface="+mn-lt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𝐍</m:t>
                      </m:r>
                    </m:oMath>
                  </a14:m>
                  <a:r>
                    <a:rPr lang="de-DE" sz="1200" dirty="0">
                      <a:latin typeface="+mn-lt"/>
                    </a:rPr>
                    <a:t> 	</a:t>
                  </a:r>
                  <a:r>
                    <a:rPr lang="de-DE" sz="1200" dirty="0" err="1">
                      <a:latin typeface="+mn-lt"/>
                    </a:rPr>
                    <a:t>Nullspace</a:t>
                  </a:r>
                  <a:r>
                    <a:rPr lang="de-DE" sz="1200" dirty="0">
                      <a:latin typeface="+mn-lt"/>
                    </a:rPr>
                    <a:t> </a:t>
                  </a:r>
                  <a:r>
                    <a:rPr lang="de-DE" sz="1200" dirty="0" err="1">
                      <a:latin typeface="+mn-lt"/>
                    </a:rPr>
                    <a:t>Projection</a:t>
                  </a:r>
                  <a:r>
                    <a:rPr lang="de-DE" sz="1200" dirty="0">
                      <a:latin typeface="+mn-lt"/>
                    </a:rPr>
                    <a:t> Matrix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de-DE" sz="1200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den>
                      </m:f>
                    </m:oMath>
                  </a14:m>
                  <a:r>
                    <a:rPr lang="de-DE" sz="1200" b="1" dirty="0">
                      <a:latin typeface="+mn-lt"/>
                    </a:rPr>
                    <a:t>	</a:t>
                  </a:r>
                  <a:r>
                    <a:rPr lang="de-DE" sz="1200" dirty="0">
                      <a:latin typeface="+mn-lt"/>
                    </a:rPr>
                    <a:t>Gradient </a:t>
                  </a:r>
                  <a:r>
                    <a:rPr lang="de-DE" sz="1200" dirty="0" err="1">
                      <a:latin typeface="+mn-lt"/>
                    </a:rPr>
                    <a:t>of</a:t>
                  </a:r>
                  <a:r>
                    <a:rPr lang="de-DE" sz="1200" dirty="0">
                      <a:latin typeface="+mn-lt"/>
                    </a:rPr>
                    <a:t> </a:t>
                  </a:r>
                  <a:r>
                    <a:rPr lang="de-DE" sz="1200" dirty="0" err="1">
                      <a:latin typeface="+mn-lt"/>
                    </a:rPr>
                    <a:t>the</a:t>
                  </a:r>
                  <a:r>
                    <a:rPr lang="de-DE" sz="1200" dirty="0">
                      <a:latin typeface="+mn-lt"/>
                    </a:rPr>
                    <a:t> </a:t>
                  </a:r>
                  <a:r>
                    <a:rPr lang="de-DE" sz="1200" dirty="0" err="1">
                      <a:latin typeface="+mn-lt"/>
                    </a:rPr>
                    <a:t>Cost-Function</a:t>
                  </a:r>
                  <a:endParaRPr lang="de-DE" sz="1400" b="1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4ACED5-92A6-C9B6-6423-7147CDD6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7834" y="4010720"/>
                  <a:ext cx="3169446" cy="1848198"/>
                </a:xfrm>
                <a:prstGeom prst="rect">
                  <a:avLst/>
                </a:prstGeom>
                <a:blipFill>
                  <a:blip r:embed="rId3"/>
                  <a:stretch>
                    <a:fillRect l="-577" b="-16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FAF8973-7AC1-1846-EC46-C5D26321425A}"/>
                </a:ext>
              </a:extLst>
            </p:cNvPr>
            <p:cNvGrpSpPr/>
            <p:nvPr/>
          </p:nvGrpSpPr>
          <p:grpSpPr>
            <a:xfrm>
              <a:off x="5394960" y="3941826"/>
              <a:ext cx="3429950" cy="1985985"/>
              <a:chOff x="5394960" y="3941826"/>
              <a:chExt cx="3429950" cy="198598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0ECE991-A60A-6D56-C530-D87C6917F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960" y="5441679"/>
                <a:ext cx="34299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6B6553-3B69-713B-7BA2-491A28CC0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960" y="5190219"/>
                <a:ext cx="34299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E3CA9CB-1078-CB4A-3329-9941E01C3C30}"/>
                  </a:ext>
                </a:extLst>
              </p:cNvPr>
              <p:cNvCxnSpPr>
                <a:cxnSpLocks/>
                <a:stCxn id="24" idx="1"/>
                <a:endCxn id="24" idx="3"/>
              </p:cNvCxnSpPr>
              <p:nvPr/>
            </p:nvCxnSpPr>
            <p:spPr>
              <a:xfrm>
                <a:off x="5394960" y="4934819"/>
                <a:ext cx="34299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BEFA1B-ABF0-5D95-9600-2FA539612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960" y="4631419"/>
                <a:ext cx="34299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FCBE1F3-CA1C-34CF-B5A9-5B1B4E744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960" y="4313919"/>
                <a:ext cx="34299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F42B149-B79A-2528-DF8F-3E1107A3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1616" y="3941826"/>
                <a:ext cx="0" cy="1985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3D7A6E-E0FC-7756-E2F6-AA8E6A5F745F}"/>
                  </a:ext>
                </a:extLst>
              </p:cNvPr>
              <p:cNvSpPr/>
              <p:nvPr/>
            </p:nvSpPr>
            <p:spPr>
              <a:xfrm>
                <a:off x="5394960" y="3941826"/>
                <a:ext cx="3429950" cy="1985985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797BC6-C448-7714-D905-608BFF8C1556}"/>
              </a:ext>
            </a:extLst>
          </p:cNvPr>
          <p:cNvGrpSpPr/>
          <p:nvPr/>
        </p:nvGrpSpPr>
        <p:grpSpPr>
          <a:xfrm>
            <a:off x="5302564" y="1190533"/>
            <a:ext cx="3597588" cy="1238174"/>
            <a:chOff x="5311139" y="2633547"/>
            <a:chExt cx="3597588" cy="1238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6EB9EC-D532-B938-4B20-4E6E73E6D977}"/>
                    </a:ext>
                  </a:extLst>
                </p:cNvPr>
                <p:cNvSpPr txBox="1"/>
                <p:nvPr/>
              </p:nvSpPr>
              <p:spPr>
                <a:xfrm>
                  <a:off x="5311139" y="2633547"/>
                  <a:ext cx="3513771" cy="9667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˙"/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e>
                        </m:acc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𝐸𝐸</m:t>
                            </m:r>
                          </m:sub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eff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𝐍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𝐪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4000"/>
                    </a:lnSpc>
                  </a:pPr>
                  <a:endParaRPr lang="en-US" sz="16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6EB9EC-D532-B938-4B20-4E6E73E6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139" y="2633547"/>
                  <a:ext cx="3513771" cy="9667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C334E26-8F2A-EC1B-82F7-2041F2D7ECB1}"/>
                </a:ext>
              </a:extLst>
            </p:cNvPr>
            <p:cNvGrpSpPr/>
            <p:nvPr/>
          </p:nvGrpSpPr>
          <p:grpSpPr>
            <a:xfrm>
              <a:off x="5827394" y="3271351"/>
              <a:ext cx="3081333" cy="600370"/>
              <a:chOff x="5827394" y="3271351"/>
              <a:chExt cx="3081333" cy="600370"/>
            </a:xfrm>
          </p:grpSpPr>
          <p:sp>
            <p:nvSpPr>
              <p:cNvPr id="45" name="Left Brace 44">
                <a:extLst>
                  <a:ext uri="{FF2B5EF4-FFF2-40B4-BE49-F238E27FC236}">
                    <a16:creationId xmlns:a16="http://schemas.microsoft.com/office/drawing/2014/main" id="{20BB4153-1A40-A811-132A-DE8B7C8E3CF5}"/>
                  </a:ext>
                </a:extLst>
              </p:cNvPr>
              <p:cNvSpPr/>
              <p:nvPr/>
            </p:nvSpPr>
            <p:spPr>
              <a:xfrm rot="16200000">
                <a:off x="6266005" y="2908929"/>
                <a:ext cx="315298" cy="1040142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id="{BBD499CA-FA83-F1B6-CFFB-26A231E9051E}"/>
                  </a:ext>
                </a:extLst>
              </p:cNvPr>
              <p:cNvSpPr/>
              <p:nvPr/>
            </p:nvSpPr>
            <p:spPr>
              <a:xfrm rot="16200000">
                <a:off x="7800482" y="2729038"/>
                <a:ext cx="315298" cy="1434477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A3F4CE-098D-9F32-4B52-65F10CEF342B}"/>
                  </a:ext>
                </a:extLst>
              </p:cNvPr>
              <p:cNvSpPr txBox="1"/>
              <p:nvPr/>
            </p:nvSpPr>
            <p:spPr>
              <a:xfrm>
                <a:off x="5827394" y="3598436"/>
                <a:ext cx="1192519" cy="25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dirty="0">
                    <a:latin typeface="+mn-lt"/>
                  </a:rPr>
                  <a:t>Primary Task</a:t>
                </a:r>
                <a:endParaRPr lang="en-US" sz="1600" dirty="0" err="1">
                  <a:latin typeface="+mn-lt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34AE8D-AEBD-5717-5D1A-6B090A2F7507}"/>
                  </a:ext>
                </a:extLst>
              </p:cNvPr>
              <p:cNvSpPr txBox="1"/>
              <p:nvPr/>
            </p:nvSpPr>
            <p:spPr>
              <a:xfrm>
                <a:off x="7361871" y="3614471"/>
                <a:ext cx="1546856" cy="25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dirty="0" err="1">
                    <a:solidFill>
                      <a:srgbClr val="0066FF"/>
                    </a:solidFill>
                    <a:latin typeface="+mn-lt"/>
                  </a:rPr>
                  <a:t>Secondary</a:t>
                </a:r>
                <a:r>
                  <a:rPr lang="de-DE" sz="1600" dirty="0">
                    <a:solidFill>
                      <a:srgbClr val="0066FF"/>
                    </a:solidFill>
                    <a:latin typeface="+mn-lt"/>
                  </a:rPr>
                  <a:t> Task</a:t>
                </a:r>
                <a:endParaRPr lang="en-US" sz="1600" dirty="0" err="1">
                  <a:solidFill>
                    <a:srgbClr val="0066FF"/>
                  </a:solidFill>
                  <a:latin typeface="+mn-lt"/>
                </a:endParaRPr>
              </a:p>
            </p:txBody>
          </p:sp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5F333C1-B087-398B-DB95-358F87BB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86" y="5234733"/>
            <a:ext cx="3068504" cy="8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5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331031"/>
            <a:ext cx="8508999" cy="392787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4000" dirty="0">
                <a:solidFill>
                  <a:srgbClr val="0066FF"/>
                </a:solidFill>
              </a:rPr>
              <a:t>Live-Demo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8" y="712922"/>
            <a:ext cx="8508999" cy="410369"/>
          </a:xfrm>
        </p:spPr>
        <p:txBody>
          <a:bodyPr/>
          <a:lstStyle/>
          <a:p>
            <a:pPr algn="ctr"/>
            <a:r>
              <a:rPr lang="en-US" sz="3200" dirty="0">
                <a:cs typeface="Calibri" panose="020F0502020204030204" pitchFamily="34" charset="0"/>
              </a:rPr>
              <a:t>3D Printed </a:t>
            </a:r>
            <a:r>
              <a:rPr lang="en-US" sz="3200" dirty="0">
                <a:solidFill>
                  <a:srgbClr val="0066FF"/>
                </a:solidFill>
                <a:cs typeface="Calibri" panose="020F0502020204030204" pitchFamily="34" charset="0"/>
              </a:rPr>
              <a:t>Robotic 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74F6B-A582-3D48-9E98-E4B7744F0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4"/>
          <a:stretch/>
        </p:blipFill>
        <p:spPr>
          <a:xfrm>
            <a:off x="4035972" y="1321411"/>
            <a:ext cx="6921588" cy="5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F5679-9FE7-6BA2-F6B8-C02B6EF42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</a:t>
            </a:r>
            <a:r>
              <a:rPr lang="en-US" dirty="0">
                <a:solidFill>
                  <a:srgbClr val="0066FF"/>
                </a:solidFill>
              </a:rPr>
              <a:t>Follow a Circular End Effector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Diameter = 30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= 10 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Measurements: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Desired Trajectory</a:t>
            </a:r>
          </a:p>
          <a:p>
            <a:pPr marL="461963" lvl="1" indent="-285750"/>
            <a:r>
              <a:rPr lang="en-US" dirty="0"/>
              <a:t>Calculated Trajectory </a:t>
            </a:r>
          </a:p>
          <a:p>
            <a:pPr marL="461963" lvl="1" indent="-285750"/>
            <a:r>
              <a:rPr lang="en-US" dirty="0"/>
              <a:t>Recorded Trajectory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Calculated Trajectory = The internal Estimate of the</a:t>
            </a:r>
            <a:br>
              <a:rPr lang="en-US" dirty="0"/>
            </a:br>
            <a:r>
              <a:rPr lang="en-US" dirty="0"/>
              <a:t>End Effector Position based on the measured </a:t>
            </a:r>
            <a:br>
              <a:rPr lang="en-US" dirty="0"/>
            </a:br>
            <a:r>
              <a:rPr lang="en-US" dirty="0"/>
              <a:t>Servo Angles and the Kinematic Model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E55B7-B57C-F759-31F7-F67ECCF68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B3328-3C34-C277-EE59-9C1AE3DDE0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B.Sc. Samuel Zeitler (TUM)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BB892-4F88-0141-9769-1BE9CDC0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Motion Accuracy Testing (1/2)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6C33D6-A44E-2D04-0119-3EDCF0F88DBC}"/>
              </a:ext>
            </a:extLst>
          </p:cNvPr>
          <p:cNvGrpSpPr/>
          <p:nvPr/>
        </p:nvGrpSpPr>
        <p:grpSpPr>
          <a:xfrm>
            <a:off x="5874553" y="2548814"/>
            <a:ext cx="2668417" cy="2869762"/>
            <a:chOff x="5874553" y="2548814"/>
            <a:chExt cx="2668417" cy="28697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5AFE1C-4D1B-484B-73ED-E5BD53CA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4553" y="2548814"/>
              <a:ext cx="2668417" cy="23698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92AE7-DA45-C3D2-A802-6CE47D129F43}"/>
                </a:ext>
              </a:extLst>
            </p:cNvPr>
            <p:cNvSpPr txBox="1"/>
            <p:nvPr/>
          </p:nvSpPr>
          <p:spPr>
            <a:xfrm>
              <a:off x="5874553" y="5015068"/>
              <a:ext cx="2668416" cy="403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dirty="0">
                  <a:latin typeface="+mn-lt"/>
                </a:rPr>
                <a:t>Robotic Arm equipped with Infrared Markers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87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F5679-9FE7-6BA2-F6B8-C02B6EF42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the Deviations Between:</a:t>
            </a:r>
          </a:p>
          <a:p>
            <a:endParaRPr lang="en-US" dirty="0"/>
          </a:p>
          <a:p>
            <a:r>
              <a:rPr lang="en-US" dirty="0"/>
              <a:t>Desired (</a:t>
            </a:r>
            <a:r>
              <a:rPr lang="en-US" dirty="0">
                <a:solidFill>
                  <a:srgbClr val="F961F9"/>
                </a:solidFill>
              </a:rPr>
              <a:t>m</a:t>
            </a:r>
            <a:r>
              <a:rPr lang="en-US" dirty="0"/>
              <a:t>) and Calculated Trajectory (</a:t>
            </a:r>
            <a:r>
              <a:rPr lang="en-US" dirty="0">
                <a:solidFill>
                  <a:srgbClr val="0066FF"/>
                </a:solidFill>
              </a:rPr>
              <a:t>b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Controller Tracking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and uniform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Origin: Low Controller Frequency (50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Calculated (</a:t>
            </a:r>
            <a:r>
              <a:rPr lang="en-US" dirty="0">
                <a:solidFill>
                  <a:srgbClr val="0066FF"/>
                </a:solidFill>
              </a:rPr>
              <a:t>b</a:t>
            </a:r>
            <a:r>
              <a:rPr lang="en-US" dirty="0"/>
              <a:t>) and recorded Trajectory (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Error of the End Effector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Average: 1 cm; Maximum 2.5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Origin: Manual Calibration; Backlash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Higher Accuracy compared to previous Prototype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E55B7-B57C-F759-31F7-F67ECCF68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B3328-3C34-C277-EE59-9C1AE3DDE0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BB892-4F88-0141-9769-1BE9CDC0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Motion Accuracy Testing (2/2)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E491F-AC06-D679-8250-09CA7447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"/>
          <a:stretch/>
        </p:blipFill>
        <p:spPr>
          <a:xfrm>
            <a:off x="4677436" y="2331500"/>
            <a:ext cx="4389462" cy="31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2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F5679-9FE7-6BA2-F6B8-C02B6EF42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</a:t>
            </a:r>
            <a:r>
              <a:rPr lang="en-US" dirty="0">
                <a:solidFill>
                  <a:srgbClr val="0066FF"/>
                </a:solidFill>
              </a:rPr>
              <a:t>Exert a static Force at the End Effector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Effector is linked to a Force Gauge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Direction of Movement is blocked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Progressive increase in Torque until </a:t>
            </a:r>
            <a:br>
              <a:rPr lang="en-US" dirty="0"/>
            </a:br>
            <a:r>
              <a:rPr lang="en-US" dirty="0"/>
              <a:t>a Servo reaches the Overload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Repeated for different Joint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Measurement: Maximum Force Output </a:t>
            </a:r>
            <a:br>
              <a:rPr lang="en-US" dirty="0"/>
            </a:br>
            <a:r>
              <a:rPr lang="en-US" dirty="0"/>
              <a:t>at the End Effector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E55B7-B57C-F759-31F7-F67ECCF68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B3328-3C34-C277-EE59-9C1AE3DDE0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BB892-4F88-0141-9769-1BE9CDC0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Force </a:t>
            </a:r>
            <a:r>
              <a:rPr lang="de-DE" dirty="0" err="1"/>
              <a:t>Exertion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(1/2)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22E32-8165-1545-EB6B-3A8F80B5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1" y="1861817"/>
            <a:ext cx="3140499" cy="31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F5679-9FE7-6BA2-F6B8-C02B6EF42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Configurations are worst-case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torque at a single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lever-arm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Prototype meets Dynamic Requirement </a:t>
            </a:r>
            <a:br>
              <a:rPr lang="en-US" dirty="0"/>
            </a:br>
            <a:r>
              <a:rPr lang="en-US" dirty="0"/>
              <a:t>of 3 N in every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withstood the operational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Stall-Torque of Servos lower then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66FF"/>
                </a:solidFill>
                <a:sym typeface="Wingdings" panose="05000000000000000000" pitchFamily="2" charset="2"/>
              </a:rPr>
              <a:t>Increased Strength </a:t>
            </a:r>
            <a:r>
              <a:rPr lang="en-US" dirty="0">
                <a:sym typeface="Wingdings" panose="05000000000000000000" pitchFamily="2" charset="2"/>
              </a:rPr>
              <a:t>compared to previous Prototype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E55B7-B57C-F759-31F7-F67ECCF68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B3328-3C34-C277-EE59-9C1AE3DDE0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BB892-4F88-0141-9769-1BE9CDC0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Force </a:t>
            </a:r>
            <a:r>
              <a:rPr lang="de-DE" dirty="0" err="1"/>
              <a:t>Exertion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(2/2)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22E32-8165-1545-EB6B-3A8F80B5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2474" y="1762188"/>
            <a:ext cx="3897943" cy="2192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93493-C0C4-2DF2-2BD7-A8D16FC9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74" y="4312265"/>
            <a:ext cx="3882436" cy="9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0A7B6-B4F5-3B8A-DC96-51B5AABC0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654A7-86AA-BA5A-CF77-3AB84576D4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B.Sc. Samuel Zeitler (TUM)</a:t>
            </a:r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4C969D0-D843-E4C2-A0EC-8A56E280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9DC62-BBB5-3655-CCDD-7137FC34D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849234" cy="4699572"/>
          </a:xfrm>
        </p:spPr>
        <p:txBody>
          <a:bodyPr/>
          <a:lstStyle/>
          <a:p>
            <a:r>
              <a:rPr lang="de-DE" dirty="0"/>
              <a:t>Progression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>
                <a:solidFill>
                  <a:srgbClr val="0066FF"/>
                </a:solidFill>
              </a:rPr>
              <a:t>Aerial-Manipulation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fulfilled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Reliable Soft- and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Inexpensive</a:t>
            </a:r>
            <a:r>
              <a:rPr lang="de-DE" dirty="0"/>
              <a:t>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Weight</a:t>
            </a:r>
            <a:r>
              <a:rPr lang="de-DE" dirty="0"/>
              <a:t>: </a:t>
            </a:r>
            <a:r>
              <a:rPr lang="de-DE" b="1" dirty="0"/>
              <a:t>951 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Migrating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Main Controller (ROS)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Exploring</a:t>
            </a:r>
            <a:r>
              <a:rPr lang="de-DE" dirty="0"/>
              <a:t> Torque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Exploring</a:t>
            </a:r>
            <a:r>
              <a:rPr lang="de-DE" dirty="0"/>
              <a:t> Dual-Arm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Handover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Student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25FAB8-3B44-2FA6-AFD1-F54628584C39}"/>
              </a:ext>
            </a:extLst>
          </p:cNvPr>
          <p:cNvGrpSpPr/>
          <p:nvPr/>
        </p:nvGrpSpPr>
        <p:grpSpPr>
          <a:xfrm>
            <a:off x="6104541" y="1143443"/>
            <a:ext cx="2801828" cy="4952225"/>
            <a:chOff x="5701962" y="1556333"/>
            <a:chExt cx="2801828" cy="4952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20D28E-C772-E44C-9B64-07D3E4FDF5AD}"/>
                </a:ext>
              </a:extLst>
            </p:cNvPr>
            <p:cNvGrpSpPr/>
            <p:nvPr/>
          </p:nvGrpSpPr>
          <p:grpSpPr>
            <a:xfrm>
              <a:off x="5701962" y="1556333"/>
              <a:ext cx="2801828" cy="4952225"/>
              <a:chOff x="-187440" y="2826134"/>
              <a:chExt cx="4586071" cy="502997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6AC2051-9D6E-FB41-4DED-19D400026196}"/>
                  </a:ext>
                </a:extLst>
              </p:cNvPr>
              <p:cNvSpPr/>
              <p:nvPr/>
            </p:nvSpPr>
            <p:spPr>
              <a:xfrm>
                <a:off x="251914" y="3098423"/>
                <a:ext cx="1764000" cy="2032872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 l="-1000" r="-1000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FB9B4E2-6464-DA67-721B-7D608F2CF26A}"/>
                  </a:ext>
                </a:extLst>
              </p:cNvPr>
              <p:cNvSpPr/>
              <p:nvPr/>
            </p:nvSpPr>
            <p:spPr>
              <a:xfrm>
                <a:off x="-187438" y="2826134"/>
                <a:ext cx="1542430" cy="358924"/>
              </a:xfrm>
              <a:custGeom>
                <a:avLst/>
                <a:gdLst>
                  <a:gd name="connsiteX0" fmla="*/ 0 w 1532269"/>
                  <a:gd name="connsiteY0" fmla="*/ 60933 h 609333"/>
                  <a:gd name="connsiteX1" fmla="*/ 60933 w 1532269"/>
                  <a:gd name="connsiteY1" fmla="*/ 0 h 609333"/>
                  <a:gd name="connsiteX2" fmla="*/ 1471336 w 1532269"/>
                  <a:gd name="connsiteY2" fmla="*/ 0 h 609333"/>
                  <a:gd name="connsiteX3" fmla="*/ 1532269 w 1532269"/>
                  <a:gd name="connsiteY3" fmla="*/ 60933 h 609333"/>
                  <a:gd name="connsiteX4" fmla="*/ 1532269 w 1532269"/>
                  <a:gd name="connsiteY4" fmla="*/ 548400 h 609333"/>
                  <a:gd name="connsiteX5" fmla="*/ 1471336 w 1532269"/>
                  <a:gd name="connsiteY5" fmla="*/ 609333 h 609333"/>
                  <a:gd name="connsiteX6" fmla="*/ 60933 w 1532269"/>
                  <a:gd name="connsiteY6" fmla="*/ 609333 h 609333"/>
                  <a:gd name="connsiteX7" fmla="*/ 0 w 1532269"/>
                  <a:gd name="connsiteY7" fmla="*/ 548400 h 609333"/>
                  <a:gd name="connsiteX8" fmla="*/ 0 w 1532269"/>
                  <a:gd name="connsiteY8" fmla="*/ 60933 h 60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2269" h="609333">
                    <a:moveTo>
                      <a:pt x="0" y="60933"/>
                    </a:moveTo>
                    <a:cubicBezTo>
                      <a:pt x="0" y="27281"/>
                      <a:pt x="27281" y="0"/>
                      <a:pt x="60933" y="0"/>
                    </a:cubicBezTo>
                    <a:lnTo>
                      <a:pt x="1471336" y="0"/>
                    </a:lnTo>
                    <a:cubicBezTo>
                      <a:pt x="1504988" y="0"/>
                      <a:pt x="1532269" y="27281"/>
                      <a:pt x="1532269" y="60933"/>
                    </a:cubicBezTo>
                    <a:lnTo>
                      <a:pt x="1532269" y="548400"/>
                    </a:lnTo>
                    <a:cubicBezTo>
                      <a:pt x="1532269" y="582052"/>
                      <a:pt x="1504988" y="609333"/>
                      <a:pt x="1471336" y="609333"/>
                    </a:cubicBezTo>
                    <a:lnTo>
                      <a:pt x="60933" y="609333"/>
                    </a:lnTo>
                    <a:cubicBezTo>
                      <a:pt x="27281" y="609333"/>
                      <a:pt x="0" y="582052"/>
                      <a:pt x="0" y="548400"/>
                    </a:cubicBezTo>
                    <a:lnTo>
                      <a:pt x="0" y="60933"/>
                    </a:lnTo>
                    <a:close/>
                  </a:path>
                </a:pathLst>
              </a:custGeom>
              <a:solidFill>
                <a:srgbClr val="99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0707" tIns="33087" rIns="40707" bIns="3308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Sindermann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8F7CAE9-6DC4-45C3-D5B8-5A0AA5A92286}"/>
                  </a:ext>
                </a:extLst>
              </p:cNvPr>
              <p:cNvSpPr/>
              <p:nvPr/>
            </p:nvSpPr>
            <p:spPr>
              <a:xfrm>
                <a:off x="2455266" y="3091350"/>
                <a:ext cx="1764000" cy="2032872"/>
              </a:xfrm>
              <a:prstGeom prst="roundRect">
                <a:avLst>
                  <a:gd name="adj" fmla="val 10000"/>
                </a:avLst>
              </a:prstGeom>
              <a:blipFill dpi="0" rotWithShape="1">
                <a:blip r:embed="rId3"/>
                <a:srcRect/>
                <a:stretch>
                  <a:fillRect l="1000" r="1000"/>
                </a:stretch>
              </a:blipFill>
              <a:ln>
                <a:solidFill>
                  <a:srgbClr val="999999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653CF1A-8BA2-D0A7-7D8D-1DABABD24DF7}"/>
                  </a:ext>
                </a:extLst>
              </p:cNvPr>
              <p:cNvSpPr/>
              <p:nvPr/>
            </p:nvSpPr>
            <p:spPr>
              <a:xfrm>
                <a:off x="2856201" y="2832926"/>
                <a:ext cx="1542430" cy="358924"/>
              </a:xfrm>
              <a:custGeom>
                <a:avLst/>
                <a:gdLst>
                  <a:gd name="connsiteX0" fmla="*/ 0 w 1532269"/>
                  <a:gd name="connsiteY0" fmla="*/ 60933 h 609333"/>
                  <a:gd name="connsiteX1" fmla="*/ 60933 w 1532269"/>
                  <a:gd name="connsiteY1" fmla="*/ 0 h 609333"/>
                  <a:gd name="connsiteX2" fmla="*/ 1471336 w 1532269"/>
                  <a:gd name="connsiteY2" fmla="*/ 0 h 609333"/>
                  <a:gd name="connsiteX3" fmla="*/ 1532269 w 1532269"/>
                  <a:gd name="connsiteY3" fmla="*/ 60933 h 609333"/>
                  <a:gd name="connsiteX4" fmla="*/ 1532269 w 1532269"/>
                  <a:gd name="connsiteY4" fmla="*/ 548400 h 609333"/>
                  <a:gd name="connsiteX5" fmla="*/ 1471336 w 1532269"/>
                  <a:gd name="connsiteY5" fmla="*/ 609333 h 609333"/>
                  <a:gd name="connsiteX6" fmla="*/ 60933 w 1532269"/>
                  <a:gd name="connsiteY6" fmla="*/ 609333 h 609333"/>
                  <a:gd name="connsiteX7" fmla="*/ 0 w 1532269"/>
                  <a:gd name="connsiteY7" fmla="*/ 548400 h 609333"/>
                  <a:gd name="connsiteX8" fmla="*/ 0 w 1532269"/>
                  <a:gd name="connsiteY8" fmla="*/ 60933 h 60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2269" h="609333">
                    <a:moveTo>
                      <a:pt x="0" y="60933"/>
                    </a:moveTo>
                    <a:cubicBezTo>
                      <a:pt x="0" y="27281"/>
                      <a:pt x="27281" y="0"/>
                      <a:pt x="60933" y="0"/>
                    </a:cubicBezTo>
                    <a:lnTo>
                      <a:pt x="1471336" y="0"/>
                    </a:lnTo>
                    <a:cubicBezTo>
                      <a:pt x="1504988" y="0"/>
                      <a:pt x="1532269" y="27281"/>
                      <a:pt x="1532269" y="60933"/>
                    </a:cubicBezTo>
                    <a:lnTo>
                      <a:pt x="1532269" y="548400"/>
                    </a:lnTo>
                    <a:cubicBezTo>
                      <a:pt x="1532269" y="582052"/>
                      <a:pt x="1504988" y="609333"/>
                      <a:pt x="1471336" y="609333"/>
                    </a:cubicBezTo>
                    <a:lnTo>
                      <a:pt x="60933" y="609333"/>
                    </a:lnTo>
                    <a:cubicBezTo>
                      <a:pt x="27281" y="609333"/>
                      <a:pt x="0" y="582052"/>
                      <a:pt x="0" y="548400"/>
                    </a:cubicBezTo>
                    <a:lnTo>
                      <a:pt x="0" y="60933"/>
                    </a:lnTo>
                    <a:close/>
                  </a:path>
                </a:pathLst>
              </a:custGeom>
              <a:solidFill>
                <a:srgbClr val="99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0707" tIns="33087" rIns="40707" bIns="3308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Zeitler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01C606E-B6ED-F5E9-C7C9-065CB8B2BE42}"/>
                  </a:ext>
                </a:extLst>
              </p:cNvPr>
              <p:cNvSpPr/>
              <p:nvPr/>
            </p:nvSpPr>
            <p:spPr>
              <a:xfrm>
                <a:off x="251914" y="5540887"/>
                <a:ext cx="1763999" cy="2032872"/>
              </a:xfrm>
              <a:prstGeom prst="roundRect">
                <a:avLst>
                  <a:gd name="adj" fmla="val 10000"/>
                </a:avLst>
              </a:prstGeom>
              <a:blipFill>
                <a:blip r:embed="rId4">
                  <a:lum bright="70000" contrast="-70000"/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9D2CB0-E1F8-1BFA-82DB-195BFCD7F383}"/>
                  </a:ext>
                </a:extLst>
              </p:cNvPr>
              <p:cNvSpPr/>
              <p:nvPr/>
            </p:nvSpPr>
            <p:spPr>
              <a:xfrm>
                <a:off x="-187440" y="7473258"/>
                <a:ext cx="1542432" cy="382853"/>
              </a:xfrm>
              <a:custGeom>
                <a:avLst/>
                <a:gdLst>
                  <a:gd name="connsiteX0" fmla="*/ 0 w 1532269"/>
                  <a:gd name="connsiteY0" fmla="*/ 60933 h 609333"/>
                  <a:gd name="connsiteX1" fmla="*/ 60933 w 1532269"/>
                  <a:gd name="connsiteY1" fmla="*/ 0 h 609333"/>
                  <a:gd name="connsiteX2" fmla="*/ 1471336 w 1532269"/>
                  <a:gd name="connsiteY2" fmla="*/ 0 h 609333"/>
                  <a:gd name="connsiteX3" fmla="*/ 1532269 w 1532269"/>
                  <a:gd name="connsiteY3" fmla="*/ 60933 h 609333"/>
                  <a:gd name="connsiteX4" fmla="*/ 1532269 w 1532269"/>
                  <a:gd name="connsiteY4" fmla="*/ 548400 h 609333"/>
                  <a:gd name="connsiteX5" fmla="*/ 1471336 w 1532269"/>
                  <a:gd name="connsiteY5" fmla="*/ 609333 h 609333"/>
                  <a:gd name="connsiteX6" fmla="*/ 60933 w 1532269"/>
                  <a:gd name="connsiteY6" fmla="*/ 609333 h 609333"/>
                  <a:gd name="connsiteX7" fmla="*/ 0 w 1532269"/>
                  <a:gd name="connsiteY7" fmla="*/ 548400 h 609333"/>
                  <a:gd name="connsiteX8" fmla="*/ 0 w 1532269"/>
                  <a:gd name="connsiteY8" fmla="*/ 60933 h 60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2269" h="609333">
                    <a:moveTo>
                      <a:pt x="0" y="60933"/>
                    </a:moveTo>
                    <a:cubicBezTo>
                      <a:pt x="0" y="27281"/>
                      <a:pt x="27281" y="0"/>
                      <a:pt x="60933" y="0"/>
                    </a:cubicBezTo>
                    <a:lnTo>
                      <a:pt x="1471336" y="0"/>
                    </a:lnTo>
                    <a:cubicBezTo>
                      <a:pt x="1504988" y="0"/>
                      <a:pt x="1532269" y="27281"/>
                      <a:pt x="1532269" y="60933"/>
                    </a:cubicBezTo>
                    <a:lnTo>
                      <a:pt x="1532269" y="548400"/>
                    </a:lnTo>
                    <a:cubicBezTo>
                      <a:pt x="1532269" y="582052"/>
                      <a:pt x="1504988" y="609333"/>
                      <a:pt x="1471336" y="609333"/>
                    </a:cubicBezTo>
                    <a:lnTo>
                      <a:pt x="60933" y="609333"/>
                    </a:lnTo>
                    <a:cubicBezTo>
                      <a:pt x="27281" y="609333"/>
                      <a:pt x="0" y="582052"/>
                      <a:pt x="0" y="548400"/>
                    </a:cubicBezTo>
                    <a:lnTo>
                      <a:pt x="0" y="60933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0707" tIns="33087" rIns="40707" bIns="3308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dirty="0"/>
                  <a:t>…</a:t>
                </a:r>
                <a:endParaRPr lang="en-US" sz="1200" kern="1200" dirty="0"/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7AF5299-F62B-4FDC-48AE-7AC0CB9F79B4}"/>
                </a:ext>
              </a:extLst>
            </p:cNvPr>
            <p:cNvSpPr/>
            <p:nvPr/>
          </p:nvSpPr>
          <p:spPr>
            <a:xfrm>
              <a:off x="7316505" y="4229122"/>
              <a:ext cx="1077703" cy="2001448"/>
            </a:xfrm>
            <a:prstGeom prst="roundRect">
              <a:avLst>
                <a:gd name="adj" fmla="val 10000"/>
              </a:avLst>
            </a:prstGeom>
            <a:blipFill>
              <a:blip r:embed="rId5"/>
              <a:stretch>
                <a:fillRect l="1000" r="1000"/>
              </a:stretch>
            </a:blipFill>
            <a:ln>
              <a:solidFill>
                <a:srgbClr val="99999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77C76A-633F-3717-A47C-AF72F624D953}"/>
                </a:ext>
              </a:extLst>
            </p:cNvPr>
            <p:cNvSpPr/>
            <p:nvPr/>
          </p:nvSpPr>
          <p:spPr>
            <a:xfrm>
              <a:off x="7561453" y="6131623"/>
              <a:ext cx="942337" cy="376935"/>
            </a:xfrm>
            <a:custGeom>
              <a:avLst/>
              <a:gdLst>
                <a:gd name="connsiteX0" fmla="*/ 0 w 1532269"/>
                <a:gd name="connsiteY0" fmla="*/ 60933 h 609333"/>
                <a:gd name="connsiteX1" fmla="*/ 60933 w 1532269"/>
                <a:gd name="connsiteY1" fmla="*/ 0 h 609333"/>
                <a:gd name="connsiteX2" fmla="*/ 1471336 w 1532269"/>
                <a:gd name="connsiteY2" fmla="*/ 0 h 609333"/>
                <a:gd name="connsiteX3" fmla="*/ 1532269 w 1532269"/>
                <a:gd name="connsiteY3" fmla="*/ 60933 h 609333"/>
                <a:gd name="connsiteX4" fmla="*/ 1532269 w 1532269"/>
                <a:gd name="connsiteY4" fmla="*/ 548400 h 609333"/>
                <a:gd name="connsiteX5" fmla="*/ 1471336 w 1532269"/>
                <a:gd name="connsiteY5" fmla="*/ 609333 h 609333"/>
                <a:gd name="connsiteX6" fmla="*/ 60933 w 1532269"/>
                <a:gd name="connsiteY6" fmla="*/ 609333 h 609333"/>
                <a:gd name="connsiteX7" fmla="*/ 0 w 1532269"/>
                <a:gd name="connsiteY7" fmla="*/ 548400 h 609333"/>
                <a:gd name="connsiteX8" fmla="*/ 0 w 1532269"/>
                <a:gd name="connsiteY8" fmla="*/ 60933 h 6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269" h="609333">
                  <a:moveTo>
                    <a:pt x="0" y="60933"/>
                  </a:moveTo>
                  <a:cubicBezTo>
                    <a:pt x="0" y="27281"/>
                    <a:pt x="27281" y="0"/>
                    <a:pt x="60933" y="0"/>
                  </a:cubicBezTo>
                  <a:lnTo>
                    <a:pt x="1471336" y="0"/>
                  </a:lnTo>
                  <a:cubicBezTo>
                    <a:pt x="1504988" y="0"/>
                    <a:pt x="1532269" y="27281"/>
                    <a:pt x="1532269" y="60933"/>
                  </a:cubicBezTo>
                  <a:lnTo>
                    <a:pt x="1532269" y="548400"/>
                  </a:lnTo>
                  <a:cubicBezTo>
                    <a:pt x="1532269" y="582052"/>
                    <a:pt x="1504988" y="609333"/>
                    <a:pt x="1471336" y="609333"/>
                  </a:cubicBezTo>
                  <a:lnTo>
                    <a:pt x="60933" y="609333"/>
                  </a:lnTo>
                  <a:cubicBezTo>
                    <a:pt x="27281" y="609333"/>
                    <a:pt x="0" y="582052"/>
                    <a:pt x="0" y="548400"/>
                  </a:cubicBezTo>
                  <a:lnTo>
                    <a:pt x="0" y="60933"/>
                  </a:lnTo>
                  <a:close/>
                </a:path>
              </a:pathLst>
            </a:custGeom>
            <a:solidFill>
              <a:srgbClr val="99999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7" tIns="33087" rIns="40707" bIns="3308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Zeitler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4C65E1-FF90-2610-21D2-491EE0B1A1FF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8257936" y="3406007"/>
            <a:ext cx="0" cy="410225"/>
          </a:xfrm>
          <a:prstGeom prst="straightConnector1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B44AB1-A0EF-01E2-F2E4-7C1A5DC0631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450665" y="2405283"/>
            <a:ext cx="268419" cy="6964"/>
          </a:xfrm>
          <a:prstGeom prst="straightConnector1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2D691D-1110-2BBD-ADEA-62361BAC4432}"/>
              </a:ext>
            </a:extLst>
          </p:cNvPr>
          <p:cNvCxnSpPr>
            <a:cxnSpLocks/>
            <a:stCxn id="15" idx="1"/>
            <a:endCxn id="12" idx="3"/>
          </p:cNvCxnSpPr>
          <p:nvPr/>
        </p:nvCxnSpPr>
        <p:spPr>
          <a:xfrm flipH="1">
            <a:off x="7450664" y="4816956"/>
            <a:ext cx="268420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5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FFDAC-0A0D-03BD-B315-D1605D0E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80501-2F5B-B4BC-7A5E-ED1970D2DA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E9855E-1337-3C04-6B27-7E87518E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2051844"/>
          </a:xfrm>
        </p:spPr>
        <p:txBody>
          <a:bodyPr/>
          <a:lstStyle/>
          <a:p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	Any </a:t>
            </a:r>
            <a:r>
              <a:rPr lang="en-US" dirty="0">
                <a:solidFill>
                  <a:srgbClr val="0066FF"/>
                </a:solidFill>
              </a:rPr>
              <a:t>Questions</a:t>
            </a:r>
            <a:r>
              <a:rPr lang="en-US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3187B3-21F9-DF3B-BC77-EACB68FF9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48" r="12681"/>
          <a:stretch/>
        </p:blipFill>
        <p:spPr>
          <a:xfrm>
            <a:off x="6176075" y="824937"/>
            <a:ext cx="2743458" cy="28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754548"/>
            <a:ext cx="8508999" cy="4699572"/>
          </a:xfrm>
        </p:spPr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775442" y="6454120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6892E3-9D0E-AB31-AD50-3DF15101537A}"/>
              </a:ext>
            </a:extLst>
          </p:cNvPr>
          <p:cNvGrpSpPr/>
          <p:nvPr/>
        </p:nvGrpSpPr>
        <p:grpSpPr>
          <a:xfrm>
            <a:off x="308021" y="515722"/>
            <a:ext cx="6981390" cy="4539354"/>
            <a:chOff x="251914" y="2556762"/>
            <a:chExt cx="7477988" cy="301719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8E34DF-1F11-CB72-C999-E7F976632EAD}"/>
                </a:ext>
              </a:extLst>
            </p:cNvPr>
            <p:cNvSpPr/>
            <p:nvPr/>
          </p:nvSpPr>
          <p:spPr>
            <a:xfrm>
              <a:off x="251914" y="3098423"/>
              <a:ext cx="1764000" cy="2032872"/>
            </a:xfrm>
            <a:prstGeom prst="roundRect">
              <a:avLst>
                <a:gd name="adj" fmla="val 10000"/>
              </a:avLst>
            </a:prstGeom>
            <a:blipFill>
              <a:blip r:embed="rId3"/>
              <a:stretch>
                <a:fillRect l="-1000" r="-1000"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Shape 25">
              <a:extLst>
                <a:ext uri="{FF2B5EF4-FFF2-40B4-BE49-F238E27FC236}">
                  <a16:creationId xmlns:a16="http://schemas.microsoft.com/office/drawing/2014/main" id="{048ED8E7-A3E0-4950-CAF3-CC4B61C40DB5}"/>
                </a:ext>
              </a:extLst>
            </p:cNvPr>
            <p:cNvSpPr/>
            <p:nvPr/>
          </p:nvSpPr>
          <p:spPr>
            <a:xfrm>
              <a:off x="1340048" y="4229172"/>
              <a:ext cx="1939399" cy="1344782"/>
            </a:xfrm>
            <a:prstGeom prst="leftCircularArrow">
              <a:avLst>
                <a:gd name="adj1" fmla="val 3351"/>
                <a:gd name="adj2" fmla="val 414280"/>
                <a:gd name="adj3" fmla="val 2189791"/>
                <a:gd name="adj4" fmla="val 9024489"/>
                <a:gd name="adj5" fmla="val 3909"/>
              </a:avLst>
            </a:prstGeom>
            <a:solidFill>
              <a:srgbClr val="999999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427543-D9CD-34D3-8EC3-119BB04E07AE}"/>
                </a:ext>
              </a:extLst>
            </p:cNvPr>
            <p:cNvSpPr/>
            <p:nvPr/>
          </p:nvSpPr>
          <p:spPr>
            <a:xfrm>
              <a:off x="674216" y="5069722"/>
              <a:ext cx="1542430" cy="358924"/>
            </a:xfrm>
            <a:custGeom>
              <a:avLst/>
              <a:gdLst>
                <a:gd name="connsiteX0" fmla="*/ 0 w 1532269"/>
                <a:gd name="connsiteY0" fmla="*/ 60933 h 609333"/>
                <a:gd name="connsiteX1" fmla="*/ 60933 w 1532269"/>
                <a:gd name="connsiteY1" fmla="*/ 0 h 609333"/>
                <a:gd name="connsiteX2" fmla="*/ 1471336 w 1532269"/>
                <a:gd name="connsiteY2" fmla="*/ 0 h 609333"/>
                <a:gd name="connsiteX3" fmla="*/ 1532269 w 1532269"/>
                <a:gd name="connsiteY3" fmla="*/ 60933 h 609333"/>
                <a:gd name="connsiteX4" fmla="*/ 1532269 w 1532269"/>
                <a:gd name="connsiteY4" fmla="*/ 548400 h 609333"/>
                <a:gd name="connsiteX5" fmla="*/ 1471336 w 1532269"/>
                <a:gd name="connsiteY5" fmla="*/ 609333 h 609333"/>
                <a:gd name="connsiteX6" fmla="*/ 60933 w 1532269"/>
                <a:gd name="connsiteY6" fmla="*/ 609333 h 609333"/>
                <a:gd name="connsiteX7" fmla="*/ 0 w 1532269"/>
                <a:gd name="connsiteY7" fmla="*/ 548400 h 609333"/>
                <a:gd name="connsiteX8" fmla="*/ 0 w 1532269"/>
                <a:gd name="connsiteY8" fmla="*/ 60933 h 6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269" h="609333">
                  <a:moveTo>
                    <a:pt x="0" y="60933"/>
                  </a:moveTo>
                  <a:cubicBezTo>
                    <a:pt x="0" y="27281"/>
                    <a:pt x="27281" y="0"/>
                    <a:pt x="60933" y="0"/>
                  </a:cubicBezTo>
                  <a:lnTo>
                    <a:pt x="1471336" y="0"/>
                  </a:lnTo>
                  <a:cubicBezTo>
                    <a:pt x="1504988" y="0"/>
                    <a:pt x="1532269" y="27281"/>
                    <a:pt x="1532269" y="60933"/>
                  </a:cubicBezTo>
                  <a:lnTo>
                    <a:pt x="1532269" y="548400"/>
                  </a:lnTo>
                  <a:cubicBezTo>
                    <a:pt x="1532269" y="582052"/>
                    <a:pt x="1504988" y="609333"/>
                    <a:pt x="1471336" y="609333"/>
                  </a:cubicBezTo>
                  <a:lnTo>
                    <a:pt x="60933" y="609333"/>
                  </a:lnTo>
                  <a:cubicBezTo>
                    <a:pt x="27281" y="609333"/>
                    <a:pt x="0" y="582052"/>
                    <a:pt x="0" y="548400"/>
                  </a:cubicBezTo>
                  <a:lnTo>
                    <a:pt x="0" y="60933"/>
                  </a:lnTo>
                  <a:close/>
                </a:path>
              </a:pathLst>
            </a:custGeom>
            <a:solidFill>
              <a:srgbClr val="99999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7" tIns="33087" rIns="40707" bIns="3308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Sindermann </a:t>
              </a:r>
              <a:endParaRPr lang="en-US" sz="1200" dirty="0"/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Sem. Thes. 2021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CBC235-2353-21FE-793A-9455817176C2}"/>
                </a:ext>
              </a:extLst>
            </p:cNvPr>
            <p:cNvSpPr/>
            <p:nvPr/>
          </p:nvSpPr>
          <p:spPr>
            <a:xfrm>
              <a:off x="2455266" y="3091350"/>
              <a:ext cx="1764000" cy="2032872"/>
            </a:xfrm>
            <a:prstGeom prst="roundRect">
              <a:avLst>
                <a:gd name="adj" fmla="val 10000"/>
              </a:avLst>
            </a:prstGeom>
            <a:blipFill dpi="0" rotWithShape="1">
              <a:blip r:embed="rId4"/>
              <a:srcRect/>
              <a:stretch>
                <a:fillRect l="1000" r="1000"/>
              </a:stretch>
            </a:blipFill>
            <a:ln>
              <a:solidFill>
                <a:srgbClr val="99999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Arrow: Circular 28">
              <a:extLst>
                <a:ext uri="{FF2B5EF4-FFF2-40B4-BE49-F238E27FC236}">
                  <a16:creationId xmlns:a16="http://schemas.microsoft.com/office/drawing/2014/main" id="{44CE4520-18A9-256B-DB53-04410F55F7B3}"/>
                </a:ext>
              </a:extLst>
            </p:cNvPr>
            <p:cNvSpPr/>
            <p:nvPr/>
          </p:nvSpPr>
          <p:spPr>
            <a:xfrm>
              <a:off x="3435805" y="2556762"/>
              <a:ext cx="2159662" cy="1497516"/>
            </a:xfrm>
            <a:prstGeom prst="circularArrow">
              <a:avLst>
                <a:gd name="adj1" fmla="val 3009"/>
                <a:gd name="adj2" fmla="val 369035"/>
                <a:gd name="adj3" fmla="val 19455454"/>
                <a:gd name="adj4" fmla="val 12575511"/>
                <a:gd name="adj5" fmla="val 3511"/>
              </a:avLst>
            </a:prstGeom>
            <a:solidFill>
              <a:srgbClr val="999999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AFC41A-31D0-D95F-6CEE-CB0CAD5CC43E}"/>
                </a:ext>
              </a:extLst>
            </p:cNvPr>
            <p:cNvSpPr/>
            <p:nvPr/>
          </p:nvSpPr>
          <p:spPr>
            <a:xfrm>
              <a:off x="2856201" y="2832926"/>
              <a:ext cx="1542430" cy="358924"/>
            </a:xfrm>
            <a:custGeom>
              <a:avLst/>
              <a:gdLst>
                <a:gd name="connsiteX0" fmla="*/ 0 w 1532269"/>
                <a:gd name="connsiteY0" fmla="*/ 60933 h 609333"/>
                <a:gd name="connsiteX1" fmla="*/ 60933 w 1532269"/>
                <a:gd name="connsiteY1" fmla="*/ 0 h 609333"/>
                <a:gd name="connsiteX2" fmla="*/ 1471336 w 1532269"/>
                <a:gd name="connsiteY2" fmla="*/ 0 h 609333"/>
                <a:gd name="connsiteX3" fmla="*/ 1532269 w 1532269"/>
                <a:gd name="connsiteY3" fmla="*/ 60933 h 609333"/>
                <a:gd name="connsiteX4" fmla="*/ 1532269 w 1532269"/>
                <a:gd name="connsiteY4" fmla="*/ 548400 h 609333"/>
                <a:gd name="connsiteX5" fmla="*/ 1471336 w 1532269"/>
                <a:gd name="connsiteY5" fmla="*/ 609333 h 609333"/>
                <a:gd name="connsiteX6" fmla="*/ 60933 w 1532269"/>
                <a:gd name="connsiteY6" fmla="*/ 609333 h 609333"/>
                <a:gd name="connsiteX7" fmla="*/ 0 w 1532269"/>
                <a:gd name="connsiteY7" fmla="*/ 548400 h 609333"/>
                <a:gd name="connsiteX8" fmla="*/ 0 w 1532269"/>
                <a:gd name="connsiteY8" fmla="*/ 60933 h 6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269" h="609333">
                  <a:moveTo>
                    <a:pt x="0" y="60933"/>
                  </a:moveTo>
                  <a:cubicBezTo>
                    <a:pt x="0" y="27281"/>
                    <a:pt x="27281" y="0"/>
                    <a:pt x="60933" y="0"/>
                  </a:cubicBezTo>
                  <a:lnTo>
                    <a:pt x="1471336" y="0"/>
                  </a:lnTo>
                  <a:cubicBezTo>
                    <a:pt x="1504988" y="0"/>
                    <a:pt x="1532269" y="27281"/>
                    <a:pt x="1532269" y="60933"/>
                  </a:cubicBezTo>
                  <a:lnTo>
                    <a:pt x="1532269" y="548400"/>
                  </a:lnTo>
                  <a:cubicBezTo>
                    <a:pt x="1532269" y="582052"/>
                    <a:pt x="1504988" y="609333"/>
                    <a:pt x="1471336" y="609333"/>
                  </a:cubicBezTo>
                  <a:lnTo>
                    <a:pt x="60933" y="609333"/>
                  </a:lnTo>
                  <a:cubicBezTo>
                    <a:pt x="27281" y="609333"/>
                    <a:pt x="0" y="582052"/>
                    <a:pt x="0" y="548400"/>
                  </a:cubicBezTo>
                  <a:lnTo>
                    <a:pt x="0" y="60933"/>
                  </a:lnTo>
                  <a:close/>
                </a:path>
              </a:pathLst>
            </a:custGeom>
            <a:solidFill>
              <a:srgbClr val="99999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7" tIns="33087" rIns="40707" bIns="3308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Zeitler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Sem. Thes. 2023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1C6DFB-8DB2-8252-0641-B14DB3CE5E2B}"/>
                </a:ext>
              </a:extLst>
            </p:cNvPr>
            <p:cNvSpPr/>
            <p:nvPr/>
          </p:nvSpPr>
          <p:spPr>
            <a:xfrm>
              <a:off x="4680056" y="3091350"/>
              <a:ext cx="1764000" cy="2032872"/>
            </a:xfrm>
            <a:prstGeom prst="roundRect">
              <a:avLst>
                <a:gd name="adj" fmla="val 10000"/>
              </a:avLst>
            </a:prstGeom>
            <a:blipFill>
              <a:blip r:embed="rId5"/>
              <a:stretch>
                <a:fillRect l="1000" r="1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31">
              <a:extLst>
                <a:ext uri="{FF2B5EF4-FFF2-40B4-BE49-F238E27FC236}">
                  <a16:creationId xmlns:a16="http://schemas.microsoft.com/office/drawing/2014/main" id="{85912539-1104-F843-602A-680A741F19BC}"/>
                </a:ext>
              </a:extLst>
            </p:cNvPr>
            <p:cNvSpPr/>
            <p:nvPr/>
          </p:nvSpPr>
          <p:spPr>
            <a:xfrm>
              <a:off x="5790504" y="4229173"/>
              <a:ext cx="1939398" cy="1344782"/>
            </a:xfrm>
            <a:prstGeom prst="leftCircularArrow">
              <a:avLst>
                <a:gd name="adj1" fmla="val 3351"/>
                <a:gd name="adj2" fmla="val 414280"/>
                <a:gd name="adj3" fmla="val 2189791"/>
                <a:gd name="adj4" fmla="val 9024489"/>
                <a:gd name="adj5" fmla="val 3126"/>
              </a:avLst>
            </a:prstGeom>
            <a:solidFill>
              <a:srgbClr val="999999"/>
            </a:solidFill>
            <a:ln>
              <a:noFill/>
              <a:round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7729F6C-74A2-B6DD-E97D-07AE9854B780}"/>
                </a:ext>
              </a:extLst>
            </p:cNvPr>
            <p:cNvSpPr/>
            <p:nvPr/>
          </p:nvSpPr>
          <p:spPr>
            <a:xfrm>
              <a:off x="5183051" y="5079545"/>
              <a:ext cx="1542430" cy="382853"/>
            </a:xfrm>
            <a:custGeom>
              <a:avLst/>
              <a:gdLst>
                <a:gd name="connsiteX0" fmla="*/ 0 w 1532269"/>
                <a:gd name="connsiteY0" fmla="*/ 60933 h 609333"/>
                <a:gd name="connsiteX1" fmla="*/ 60933 w 1532269"/>
                <a:gd name="connsiteY1" fmla="*/ 0 h 609333"/>
                <a:gd name="connsiteX2" fmla="*/ 1471336 w 1532269"/>
                <a:gd name="connsiteY2" fmla="*/ 0 h 609333"/>
                <a:gd name="connsiteX3" fmla="*/ 1532269 w 1532269"/>
                <a:gd name="connsiteY3" fmla="*/ 60933 h 609333"/>
                <a:gd name="connsiteX4" fmla="*/ 1532269 w 1532269"/>
                <a:gd name="connsiteY4" fmla="*/ 548400 h 609333"/>
                <a:gd name="connsiteX5" fmla="*/ 1471336 w 1532269"/>
                <a:gd name="connsiteY5" fmla="*/ 609333 h 609333"/>
                <a:gd name="connsiteX6" fmla="*/ 60933 w 1532269"/>
                <a:gd name="connsiteY6" fmla="*/ 609333 h 609333"/>
                <a:gd name="connsiteX7" fmla="*/ 0 w 1532269"/>
                <a:gd name="connsiteY7" fmla="*/ 548400 h 609333"/>
                <a:gd name="connsiteX8" fmla="*/ 0 w 1532269"/>
                <a:gd name="connsiteY8" fmla="*/ 60933 h 6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269" h="609333">
                  <a:moveTo>
                    <a:pt x="0" y="60933"/>
                  </a:moveTo>
                  <a:cubicBezTo>
                    <a:pt x="0" y="27281"/>
                    <a:pt x="27281" y="0"/>
                    <a:pt x="60933" y="0"/>
                  </a:cubicBezTo>
                  <a:lnTo>
                    <a:pt x="1471336" y="0"/>
                  </a:lnTo>
                  <a:cubicBezTo>
                    <a:pt x="1504988" y="0"/>
                    <a:pt x="1532269" y="27281"/>
                    <a:pt x="1532269" y="60933"/>
                  </a:cubicBezTo>
                  <a:lnTo>
                    <a:pt x="1532269" y="548400"/>
                  </a:lnTo>
                  <a:cubicBezTo>
                    <a:pt x="1532269" y="582052"/>
                    <a:pt x="1504988" y="609333"/>
                    <a:pt x="1471336" y="609333"/>
                  </a:cubicBezTo>
                  <a:lnTo>
                    <a:pt x="60933" y="609333"/>
                  </a:lnTo>
                  <a:cubicBezTo>
                    <a:pt x="27281" y="609333"/>
                    <a:pt x="0" y="582052"/>
                    <a:pt x="0" y="548400"/>
                  </a:cubicBezTo>
                  <a:lnTo>
                    <a:pt x="0" y="6093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7" tIns="33087" rIns="40707" bIns="3308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Zeitler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M. Thes. 2024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59E595E-EB0F-010B-04DC-9A71086AEE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48" r="12681"/>
          <a:stretch/>
        </p:blipFill>
        <p:spPr>
          <a:xfrm>
            <a:off x="6087882" y="997545"/>
            <a:ext cx="3056118" cy="321298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294A77-D3B9-BEE9-2736-908E780A0B66}"/>
              </a:ext>
            </a:extLst>
          </p:cNvPr>
          <p:cNvSpPr txBox="1"/>
          <p:nvPr/>
        </p:nvSpPr>
        <p:spPr>
          <a:xfrm>
            <a:off x="6611182" y="3953713"/>
            <a:ext cx="1134625" cy="450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800" dirty="0">
                <a:solidFill>
                  <a:srgbClr val="999999"/>
                </a:solidFill>
                <a:latin typeface="+mn-lt"/>
              </a:rPr>
              <a:t>(…)</a:t>
            </a:r>
          </a:p>
        </p:txBody>
      </p:sp>
      <p:sp>
        <p:nvSpPr>
          <p:cNvPr id="60" name="Fußzeilenplatzhalter 4">
            <a:extLst>
              <a:ext uri="{FF2B5EF4-FFF2-40B4-BE49-F238E27FC236}">
                <a16:creationId xmlns:a16="http://schemas.microsoft.com/office/drawing/2014/main" id="{9487E834-5898-7D69-4DFB-7356724E1585}"/>
              </a:ext>
            </a:extLst>
          </p:cNvPr>
          <p:cNvSpPr txBox="1">
            <a:spLocks/>
          </p:cNvSpPr>
          <p:nvPr/>
        </p:nvSpPr>
        <p:spPr>
          <a:xfrm>
            <a:off x="360000" y="6480000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B.Sc. Samuel Zeitler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39" y="5302415"/>
            <a:ext cx="8509000" cy="159729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200" dirty="0">
                <a:solidFill>
                  <a:srgbClr val="0066FF"/>
                </a:solidFill>
                <a:effectLst/>
              </a:rPr>
              <a:t>“Towards Dual-Arm Aerial Manipulation: An Exploration in Robotic Arm Design”</a:t>
            </a:r>
            <a:br>
              <a:rPr lang="en-US" sz="2200" dirty="0">
                <a:solidFill>
                  <a:srgbClr val="0066FF"/>
                </a:solidFill>
                <a:effectLst/>
              </a:rPr>
            </a:br>
            <a:br>
              <a:rPr lang="en-US" sz="2200" dirty="0">
                <a:solidFill>
                  <a:srgbClr val="0066FF"/>
                </a:solidFill>
                <a:effectLst/>
              </a:rPr>
            </a:br>
            <a:endParaRPr lang="de-DE" sz="2200" dirty="0">
              <a:solidFill>
                <a:srgbClr val="0066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14C4498-1993-45AB-0C88-F5FD2EDEB592}"/>
              </a:ext>
            </a:extLst>
          </p:cNvPr>
          <p:cNvGrpSpPr/>
          <p:nvPr/>
        </p:nvGrpSpPr>
        <p:grpSpPr>
          <a:xfrm>
            <a:off x="6450052" y="1544765"/>
            <a:ext cx="2374857" cy="4788486"/>
            <a:chOff x="5943602" y="873463"/>
            <a:chExt cx="2812940" cy="567180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8F2A84-2586-0BF8-CDFC-43E4383F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2" y="873463"/>
              <a:ext cx="2812940" cy="567180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95875A-CC27-03AE-6053-B817D6EC1CDA}"/>
                </a:ext>
              </a:extLst>
            </p:cNvPr>
            <p:cNvCxnSpPr/>
            <p:nvPr/>
          </p:nvCxnSpPr>
          <p:spPr>
            <a:xfrm flipH="1" flipV="1">
              <a:off x="6174414" y="873463"/>
              <a:ext cx="714066" cy="471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AE1F96-4BBE-1FF5-C370-37C7EECEAA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800" y="2682182"/>
              <a:ext cx="242570" cy="1448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FCF0DB-8022-0146-FCDA-8EC583759050}"/>
                </a:ext>
              </a:extLst>
            </p:cNvPr>
            <p:cNvSpPr/>
            <p:nvPr/>
          </p:nvSpPr>
          <p:spPr>
            <a:xfrm>
              <a:off x="6044130" y="3048000"/>
              <a:ext cx="90803" cy="177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094CE6-CAB1-7301-AE8E-4921B1C08E61}"/>
                </a:ext>
              </a:extLst>
            </p:cNvPr>
            <p:cNvSpPr/>
            <p:nvPr/>
          </p:nvSpPr>
          <p:spPr>
            <a:xfrm rot="20597486">
              <a:off x="6744018" y="5422582"/>
              <a:ext cx="90803" cy="177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858090-46E2-B9DD-EAC2-F5182DF7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353289" cy="4699572"/>
          </a:xfrm>
        </p:spPr>
        <p:txBody>
          <a:bodyPr/>
          <a:lstStyle/>
          <a:p>
            <a:r>
              <a:rPr lang="de-DE" dirty="0" err="1"/>
              <a:t>Formulating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0066FF"/>
                </a:solidFill>
              </a:rPr>
              <a:t>Design</a:t>
            </a:r>
            <a:r>
              <a:rPr lang="de-DE" dirty="0"/>
              <a:t> </a:t>
            </a:r>
            <a:r>
              <a:rPr lang="de-DE" dirty="0">
                <a:solidFill>
                  <a:srgbClr val="0066FF"/>
                </a:solidFill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a 4-DOF Robotic Arm for a UAV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Formulating</a:t>
            </a:r>
            <a:r>
              <a:rPr lang="de-DE" dirty="0"/>
              <a:t> </a:t>
            </a:r>
            <a:r>
              <a:rPr lang="de-DE" dirty="0" err="1">
                <a:solidFill>
                  <a:srgbClr val="0066FF"/>
                </a:solidFill>
              </a:rPr>
              <a:t>Requirements</a:t>
            </a:r>
            <a:endParaRPr lang="de-DE" dirty="0">
              <a:solidFill>
                <a:srgbClr val="006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Mass</a:t>
            </a:r>
            <a:r>
              <a:rPr lang="de-DE" dirty="0"/>
              <a:t> &lt;= 1 kg, </a:t>
            </a:r>
            <a:r>
              <a:rPr lang="de-DE" dirty="0" err="1"/>
              <a:t>Length</a:t>
            </a:r>
            <a:r>
              <a:rPr lang="de-DE" dirty="0"/>
              <a:t> ~ 0.5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Kinematic and Dynamic Requirements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rgbClr val="0066FF"/>
                </a:solidFill>
              </a:rPr>
              <a:t>Kinematic</a:t>
            </a:r>
            <a:r>
              <a:rPr lang="de-DE" dirty="0">
                <a:solidFill>
                  <a:srgbClr val="0066FF"/>
                </a:solidFill>
              </a:rPr>
              <a:t>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b="1" dirty="0"/>
              <a:t>y – x – z –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Shoulder</a:t>
            </a:r>
            <a:r>
              <a:rPr lang="de-DE" dirty="0"/>
              <a:t> Joint (1 + 2)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Yaw Joint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Elbow Joint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Optimized</a:t>
            </a:r>
            <a:r>
              <a:rPr lang="de-DE" dirty="0"/>
              <a:t> Link </a:t>
            </a:r>
            <a:r>
              <a:rPr lang="de-DE" dirty="0" err="1"/>
              <a:t>Lengths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F017D-A435-6CE0-23F1-F4244F45E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6A4DB-D7FC-BFCA-8E98-DB491817F0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09EED9-9517-CCAC-6003-05E3D850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Work (J. Sindermann)</a:t>
            </a:r>
          </a:p>
        </p:txBody>
      </p:sp>
    </p:spTree>
    <p:extLst>
      <p:ext uri="{BB962C8B-B14F-4D97-AF65-F5344CB8AC3E}">
        <p14:creationId xmlns:p14="http://schemas.microsoft.com/office/powerpoint/2010/main" val="81592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F8C6F-4D88-3A0D-935C-7FDC651A57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61130-3FC9-3959-B4E8-E6B975F099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E98B42-7F48-337E-9BA5-C883010F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First Prototype (2023)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B42546AF-2CF6-D663-ECAA-A95CF703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7"/>
            <a:ext cx="5175058" cy="4218143"/>
          </a:xfrm>
        </p:spPr>
        <p:txBody>
          <a:bodyPr/>
          <a:lstStyle/>
          <a:p>
            <a:r>
              <a:rPr lang="en-US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Experience in 3D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delicate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Iterative Dimensioning necessary </a:t>
            </a:r>
            <a:br>
              <a:rPr lang="en-US" dirty="0"/>
            </a:br>
            <a:r>
              <a:rPr lang="en-US" dirty="0"/>
              <a:t>(e.g. Axes and Gears)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Press-fitting printed Gears onto Aluminum Axes</a:t>
            </a:r>
          </a:p>
          <a:p>
            <a:endParaRPr lang="en-US" dirty="0"/>
          </a:p>
          <a:p>
            <a:r>
              <a:rPr lang="en-US" sz="1600" dirty="0"/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consuming Assembly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load-bearing Capacity of the Shoulder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Imprecise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Software Functionality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66FF"/>
                </a:solidFill>
                <a:sym typeface="Wingdings" panose="05000000000000000000" pitchFamily="2" charset="2"/>
              </a:rPr>
              <a:t>Redesign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F75E7-2F16-F01D-CC13-3A887B6E3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6" t="4145" r="30889" b="20663"/>
          <a:stretch/>
        </p:blipFill>
        <p:spPr>
          <a:xfrm rot="5400000">
            <a:off x="5635285" y="1245846"/>
            <a:ext cx="3582706" cy="2796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574F62-6C30-958F-74F9-AAF43DF03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4" b="7048"/>
          <a:stretch/>
        </p:blipFill>
        <p:spPr>
          <a:xfrm>
            <a:off x="4848998" y="4546806"/>
            <a:ext cx="4211182" cy="1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Second Prototype –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Redesign</a:t>
            </a:r>
            <a:r>
              <a:rPr lang="de-DE" dirty="0"/>
              <a:t> (1/2)</a:t>
            </a:r>
            <a:endParaRPr lang="de-DE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8FD170F-6370-7A30-BA6E-271F770BF4AA}"/>
              </a:ext>
            </a:extLst>
          </p:cNvPr>
          <p:cNvSpPr txBox="1">
            <a:spLocks/>
          </p:cNvSpPr>
          <p:nvPr/>
        </p:nvSpPr>
        <p:spPr>
          <a:xfrm>
            <a:off x="319091" y="1762187"/>
            <a:ext cx="5014909" cy="44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Simplified Component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Part Count (</a:t>
            </a:r>
            <a:r>
              <a:rPr lang="de-DE" dirty="0" err="1"/>
              <a:t>esp</a:t>
            </a:r>
            <a:r>
              <a:rPr lang="de-DE" dirty="0"/>
              <a:t>. </a:t>
            </a:r>
            <a:r>
              <a:rPr lang="de-DE" dirty="0" err="1"/>
              <a:t>purchased</a:t>
            </a:r>
            <a:r>
              <a:rPr lang="de-DE" dirty="0"/>
              <a:t> Parts)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Screwing Connections replaced with Epoxy Resin</a:t>
            </a:r>
            <a:endParaRPr lang="de-DE" dirty="0"/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Redesigned </a:t>
            </a:r>
            <a:r>
              <a:rPr lang="de-DE" dirty="0" err="1">
                <a:sym typeface="Wingdings" panose="05000000000000000000" pitchFamily="2" charset="2"/>
              </a:rPr>
              <a:t>Shoulder</a:t>
            </a:r>
            <a:r>
              <a:rPr lang="de-DE" dirty="0">
                <a:sym typeface="Wingdings" panose="05000000000000000000" pitchFamily="2" charset="2"/>
              </a:rPr>
              <a:t>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Larger </a:t>
            </a:r>
            <a:r>
              <a:rPr lang="de-DE" dirty="0" err="1">
                <a:sym typeface="Wingdings" panose="05000000000000000000" pitchFamily="2" charset="2"/>
              </a:rPr>
              <a:t>Bevel</a:t>
            </a:r>
            <a:r>
              <a:rPr lang="de-DE" dirty="0">
                <a:sym typeface="Wingdings" panose="05000000000000000000" pitchFamily="2" charset="2"/>
              </a:rPr>
              <a:t> Gears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Reinforced</a:t>
            </a:r>
            <a:r>
              <a:rPr lang="de-DE" dirty="0">
                <a:sym typeface="Wingdings" panose="05000000000000000000" pitchFamily="2" charset="2"/>
              </a:rPr>
              <a:t> Side </a:t>
            </a:r>
            <a:r>
              <a:rPr lang="de-DE" dirty="0" err="1">
                <a:sym typeface="Wingdings" panose="05000000000000000000" pitchFamily="2" charset="2"/>
              </a:rPr>
              <a:t>Braces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Increased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clamping</a:t>
            </a:r>
            <a:r>
              <a:rPr lang="de-DE" dirty="0">
                <a:sym typeface="Wingdings" panose="05000000000000000000" pitchFamily="2" charset="2"/>
              </a:rPr>
              <a:t> Force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62EB-8D13-3462-E1F6-DC486214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52160" y="1762186"/>
            <a:ext cx="2972749" cy="4497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Second Prototype –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Redesign</a:t>
            </a:r>
            <a:r>
              <a:rPr lang="de-DE" dirty="0"/>
              <a:t> (2/2)</a:t>
            </a:r>
            <a:endParaRPr lang="de-DE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8FD170F-6370-7A30-BA6E-271F770BF4AA}"/>
              </a:ext>
            </a:extLst>
          </p:cNvPr>
          <p:cNvSpPr txBox="1">
            <a:spLocks/>
          </p:cNvSpPr>
          <p:nvPr/>
        </p:nvSpPr>
        <p:spPr>
          <a:xfrm>
            <a:off x="319091" y="1762187"/>
            <a:ext cx="5014909" cy="44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3D printed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Made possible by stronger PETG Filament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Eliminated the Need for milling Aluminum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Prototyping and Replacement of broken Parts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dirty="0">
                <a:solidFill>
                  <a:srgbClr val="0066FF"/>
                </a:solidFill>
              </a:rPr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Streamlined Manufacturing and Assembly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mechanical Backlash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load-bearing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Mechanical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461963" lvl="1" indent="-285750">
              <a:buFont typeface="Symbol" panose="05050102010706020507" pitchFamily="18" charset="2"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62EB-8D13-3462-E1F6-DC486214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3678202"/>
            <a:ext cx="3498409" cy="22764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252698-D4C1-EEE0-DDBD-2159C684B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5" t="7679" r="14192" b="10761"/>
          <a:stretch/>
        </p:blipFill>
        <p:spPr>
          <a:xfrm>
            <a:off x="5703160" y="1535903"/>
            <a:ext cx="2882007" cy="20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E785D-7658-8A84-54A3-65FBD7012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3540" y="1583292"/>
            <a:ext cx="7616920" cy="45590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23FEB-1C9B-F37A-2DF9-EBE69F989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53B3D-45DE-C121-7114-D47D4A4AA5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Samuel Zeitler (TUM)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8BCF06-83DC-82A8-358B-DB95283C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 Prototype – Software</a:t>
            </a:r>
          </a:p>
        </p:txBody>
      </p:sp>
    </p:spTree>
    <p:extLst>
      <p:ext uri="{BB962C8B-B14F-4D97-AF65-F5344CB8AC3E}">
        <p14:creationId xmlns:p14="http://schemas.microsoft.com/office/powerpoint/2010/main" val="294771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0A7B6-B4F5-3B8A-DC96-51B5AABC0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654A7-86AA-BA5A-CF77-3AB84576D4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B.Sc. Samuel Zeitler (TUM)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694BBE-BCD7-BB55-FAFB-B01FF9E2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4" y="758350"/>
            <a:ext cx="7524428" cy="5897525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94C969D0-D843-E4C2-A0EC-8A56E280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180673"/>
            <a:ext cx="8508999" cy="410369"/>
          </a:xfrm>
        </p:spPr>
        <p:txBody>
          <a:bodyPr/>
          <a:lstStyle/>
          <a:p>
            <a:r>
              <a:rPr lang="de-DE" dirty="0"/>
              <a:t>Software – </a:t>
            </a:r>
            <a:r>
              <a:rPr lang="de-DE" dirty="0" err="1"/>
              <a:t>Overview</a:t>
            </a:r>
            <a:r>
              <a:rPr lang="de-DE" dirty="0"/>
              <a:t> (UML – </a:t>
            </a:r>
            <a:r>
              <a:rPr lang="de-DE" dirty="0" err="1"/>
              <a:t>Diagram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894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Component</a:t>
            </a:r>
            <a:r>
              <a:rPr lang="de-DE" sz="3200" dirty="0"/>
              <a:t> – </a:t>
            </a:r>
            <a:r>
              <a:rPr lang="de-DE" sz="3200" dirty="0" err="1"/>
              <a:t>VirtualRobot</a:t>
            </a:r>
            <a:endParaRPr lang="de-DE" sz="3200" i="1" dirty="0"/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54EB132E-33DA-F30E-E88B-474B9588FDBA}"/>
              </a:ext>
            </a:extLst>
          </p:cNvPr>
          <p:cNvSpPr txBox="1">
            <a:spLocks/>
          </p:cNvSpPr>
          <p:nvPr/>
        </p:nvSpPr>
        <p:spPr>
          <a:xfrm>
            <a:off x="360000" y="6461759"/>
            <a:ext cx="781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B.Sc. Samuel Zeitler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F7093F7-B432-BEB6-B313-2DD3738AC1B3}"/>
              </a:ext>
            </a:extLst>
          </p:cNvPr>
          <p:cNvSpPr txBox="1">
            <a:spLocks/>
          </p:cNvSpPr>
          <p:nvPr/>
        </p:nvSpPr>
        <p:spPr>
          <a:xfrm>
            <a:off x="319089" y="1805714"/>
            <a:ext cx="4339881" cy="44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Kinematic</a:t>
            </a:r>
            <a:r>
              <a:rPr lang="de-DE" dirty="0"/>
              <a:t> Model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Robotic</a:t>
            </a:r>
            <a:r>
              <a:rPr lang="de-DE" dirty="0"/>
              <a:t> Arm,</a:t>
            </a:r>
            <a:br>
              <a:rPr lang="de-DE" dirty="0"/>
            </a:br>
            <a:r>
              <a:rPr lang="de-DE" dirty="0" err="1"/>
              <a:t>composed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Frames</a:t>
            </a: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Workspace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i="1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Computing </a:t>
            </a:r>
            <a:r>
              <a:rPr lang="de-DE" dirty="0" err="1">
                <a:sym typeface="Wingdings" panose="05000000000000000000" pitchFamily="2" charset="2"/>
              </a:rPr>
              <a:t>forward</a:t>
            </a:r>
            <a:r>
              <a:rPr lang="de-DE" dirty="0">
                <a:sym typeface="Wingdings" panose="05000000000000000000" pitchFamily="2" charset="2"/>
              </a:rPr>
              <a:t> + inverse </a:t>
            </a:r>
            <a:r>
              <a:rPr lang="de-DE" dirty="0" err="1">
                <a:sym typeface="Wingdings" panose="05000000000000000000" pitchFamily="2" charset="2"/>
              </a:rPr>
              <a:t>Kinematics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Visualizing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Real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Kinematic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Simulations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buFont typeface="Symbol" panose="05050102010706020507" pitchFamily="18" charset="2"/>
              <a:buChar char="-"/>
            </a:pP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4F0514-83F6-1026-F245-BB04D1D22CCA}"/>
              </a:ext>
            </a:extLst>
          </p:cNvPr>
          <p:cNvGrpSpPr/>
          <p:nvPr/>
        </p:nvGrpSpPr>
        <p:grpSpPr>
          <a:xfrm>
            <a:off x="5859780" y="2979420"/>
            <a:ext cx="3041330" cy="3796813"/>
            <a:chOff x="5367906" y="994333"/>
            <a:chExt cx="3457006" cy="39787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2D9052-24D2-645B-DCF5-155F5B7444B6}"/>
                </a:ext>
              </a:extLst>
            </p:cNvPr>
            <p:cNvGrpSpPr/>
            <p:nvPr/>
          </p:nvGrpSpPr>
          <p:grpSpPr>
            <a:xfrm>
              <a:off x="5367906" y="994333"/>
              <a:ext cx="3457006" cy="3978786"/>
              <a:chOff x="5367906" y="994333"/>
              <a:chExt cx="3457006" cy="397878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F05C264-DB9C-53F3-28F1-88DC27C0F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132" t="18405" r="37094" b="12615"/>
              <a:stretch/>
            </p:blipFill>
            <p:spPr>
              <a:xfrm>
                <a:off x="5367906" y="994333"/>
                <a:ext cx="3457006" cy="397878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F02FB-3373-D2BA-A541-DE841F858BF1}"/>
                  </a:ext>
                </a:extLst>
              </p:cNvPr>
              <p:cNvSpPr txBox="1"/>
              <p:nvPr/>
            </p:nvSpPr>
            <p:spPr>
              <a:xfrm>
                <a:off x="7613051" y="4667857"/>
                <a:ext cx="876300" cy="16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000" dirty="0">
                    <a:latin typeface="+mn-lt"/>
                  </a:rPr>
                  <a:t>Origin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DBAE7-ECDE-BA37-A465-9E7949B20E3B}"/>
                  </a:ext>
                </a:extLst>
              </p:cNvPr>
              <p:cNvSpPr txBox="1"/>
              <p:nvPr/>
            </p:nvSpPr>
            <p:spPr>
              <a:xfrm>
                <a:off x="7174900" y="4103581"/>
                <a:ext cx="876301" cy="16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000" dirty="0">
                    <a:latin typeface="+mn-lt"/>
                  </a:rPr>
                  <a:t>Joint 1 + 2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E2C45C-35FA-3FAE-D049-849448220BDB}"/>
                  </a:ext>
                </a:extLst>
              </p:cNvPr>
              <p:cNvSpPr txBox="1"/>
              <p:nvPr/>
            </p:nvSpPr>
            <p:spPr>
              <a:xfrm>
                <a:off x="7136699" y="3316202"/>
                <a:ext cx="876301" cy="16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000" dirty="0">
                    <a:latin typeface="+mn-lt"/>
                  </a:rPr>
                  <a:t>Joint 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A2F5C-65D0-5BAF-5554-957AF1FD918F}"/>
                  </a:ext>
                </a:extLst>
              </p:cNvPr>
              <p:cNvSpPr txBox="1"/>
              <p:nvPr/>
            </p:nvSpPr>
            <p:spPr>
              <a:xfrm>
                <a:off x="6910523" y="2581462"/>
                <a:ext cx="876300" cy="16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000" dirty="0">
                    <a:latin typeface="+mn-lt"/>
                  </a:rPr>
                  <a:t>Joint 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D51290-CB04-BB57-CF15-1913C687D62B}"/>
                  </a:ext>
                </a:extLst>
              </p:cNvPr>
              <p:cNvSpPr txBox="1"/>
              <p:nvPr/>
            </p:nvSpPr>
            <p:spPr>
              <a:xfrm>
                <a:off x="6044765" y="2255055"/>
                <a:ext cx="876300" cy="16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000" dirty="0">
                    <a:latin typeface="+mn-lt"/>
                  </a:rPr>
                  <a:t>TCP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FBE819-598A-96AF-830C-A26172A4CC1B}"/>
                </a:ext>
              </a:extLst>
            </p:cNvPr>
            <p:cNvSpPr txBox="1"/>
            <p:nvPr/>
          </p:nvSpPr>
          <p:spPr>
            <a:xfrm>
              <a:off x="7136700" y="1132839"/>
              <a:ext cx="1632963" cy="3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solidFill>
                    <a:schemeClr val="accent2">
                      <a:lumMod val="50000"/>
                    </a:schemeClr>
                  </a:solidFill>
                  <a:latin typeface="+mn-lt"/>
                </a:rPr>
                <a:t>Workspace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3E9CF49-B172-EA4C-613E-B56B799E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16" y="140090"/>
            <a:ext cx="3848248" cy="35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9309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1893</Words>
  <Application>Microsoft Office PowerPoint</Application>
  <PresentationFormat>Bildschirmpräsentation (4:3)</PresentationFormat>
  <Paragraphs>436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19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3D Printed Robotic Arm</vt:lpstr>
      <vt:lpstr>“Towards Dual-Arm Aerial Manipulation: An Exploration in Robotic Arm Design”  </vt:lpstr>
      <vt:lpstr>Foundational Work (J. Sindermann)</vt:lpstr>
      <vt:lpstr>First Prototype (2023)</vt:lpstr>
      <vt:lpstr>Second Prototype – Mechanical Redesign (1/2)</vt:lpstr>
      <vt:lpstr>Second Prototype – Mechanical Redesign (2/2)</vt:lpstr>
      <vt:lpstr>Second Prototype – Software</vt:lpstr>
      <vt:lpstr>Software – Overview (UML – Diagram)</vt:lpstr>
      <vt:lpstr>Key Component – VirtualRobot</vt:lpstr>
      <vt:lpstr>Core Concept – Frame Class</vt:lpstr>
      <vt:lpstr>Key Component – Controller</vt:lpstr>
      <vt:lpstr>Nullspace Utilization</vt:lpstr>
      <vt:lpstr>3D Printed Robotic Arm</vt:lpstr>
      <vt:lpstr>Evaluation – Motion Accuracy Testing (1/2)</vt:lpstr>
      <vt:lpstr>Evaluation – Motion Accuracy Testing (2/2)</vt:lpstr>
      <vt:lpstr>Evaluation – Force Exertion Testing (1/2)</vt:lpstr>
      <vt:lpstr>Evaluation – Force Exertion Testing (2/2)</vt:lpstr>
      <vt:lpstr>Conclusion</vt:lpstr>
      <vt:lpstr>Thank you for your Attention!       Any 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Zeitler</dc:creator>
  <cp:lastModifiedBy>Samuel Zeitler</cp:lastModifiedBy>
  <cp:revision>40</cp:revision>
  <cp:lastPrinted>2015-07-30T14:04:45Z</cp:lastPrinted>
  <dcterms:created xsi:type="dcterms:W3CDTF">2024-01-21T11:14:21Z</dcterms:created>
  <dcterms:modified xsi:type="dcterms:W3CDTF">2024-07-06T13:09:58Z</dcterms:modified>
</cp:coreProperties>
</file>